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18" r:id="rId3"/>
    <p:sldId id="260" r:id="rId4"/>
    <p:sldId id="262" r:id="rId5"/>
    <p:sldId id="304" r:id="rId6"/>
    <p:sldId id="264" r:id="rId7"/>
    <p:sldId id="265" r:id="rId8"/>
    <p:sldId id="266" r:id="rId9"/>
    <p:sldId id="267" r:id="rId10"/>
    <p:sldId id="316" r:id="rId11"/>
    <p:sldId id="319" r:id="rId12"/>
    <p:sldId id="313" r:id="rId13"/>
    <p:sldId id="321" r:id="rId14"/>
    <p:sldId id="314" r:id="rId15"/>
    <p:sldId id="275" r:id="rId16"/>
    <p:sldId id="280" r:id="rId17"/>
    <p:sldId id="300" r:id="rId18"/>
    <p:sldId id="301" r:id="rId19"/>
    <p:sldId id="293" r:id="rId20"/>
    <p:sldId id="294" r:id="rId21"/>
    <p:sldId id="268" r:id="rId22"/>
    <p:sldId id="271" r:id="rId23"/>
    <p:sldId id="305" r:id="rId24"/>
    <p:sldId id="269" r:id="rId25"/>
    <p:sldId id="303" r:id="rId26"/>
    <p:sldId id="277" r:id="rId27"/>
    <p:sldId id="278" r:id="rId28"/>
    <p:sldId id="306" r:id="rId29"/>
    <p:sldId id="307" r:id="rId30"/>
    <p:sldId id="283" r:id="rId31"/>
    <p:sldId id="284" r:id="rId32"/>
    <p:sldId id="273" r:id="rId33"/>
    <p:sldId id="274" r:id="rId34"/>
    <p:sldId id="299" r:id="rId35"/>
    <p:sldId id="276" r:id="rId36"/>
    <p:sldId id="309" r:id="rId37"/>
    <p:sldId id="311" r:id="rId38"/>
    <p:sldId id="310" r:id="rId39"/>
    <p:sldId id="292" r:id="rId40"/>
    <p:sldId id="295" r:id="rId41"/>
    <p:sldId id="296" r:id="rId42"/>
    <p:sldId id="297" r:id="rId43"/>
    <p:sldId id="308" r:id="rId44"/>
    <p:sldId id="31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 Matri" id="{BC6C2774-DE7D-4614-AE1F-2BF9A7478958}">
          <p14:sldIdLst>
            <p14:sldId id="256"/>
            <p14:sldId id="318"/>
            <p14:sldId id="260"/>
            <p14:sldId id="262"/>
            <p14:sldId id="304"/>
            <p14:sldId id="264"/>
            <p14:sldId id="265"/>
            <p14:sldId id="266"/>
            <p14:sldId id="267"/>
            <p14:sldId id="316"/>
            <p14:sldId id="319"/>
            <p14:sldId id="313"/>
            <p14:sldId id="321"/>
            <p14:sldId id="314"/>
          </p14:sldIdLst>
        </p14:section>
        <p14:section name="Anshika" id="{E2305310-1D43-4472-A441-E7FA9D988D50}">
          <p14:sldIdLst>
            <p14:sldId id="275"/>
            <p14:sldId id="280"/>
            <p14:sldId id="300"/>
            <p14:sldId id="301"/>
          </p14:sldIdLst>
        </p14:section>
        <p14:section name="Priyanka" id="{088D5746-0ED9-4097-B2A3-208F7BBE359F}">
          <p14:sldIdLst>
            <p14:sldId id="293"/>
            <p14:sldId id="294"/>
          </p14:sldIdLst>
        </p14:section>
        <p14:section name="Abhisha" id="{EC31BC80-1DBE-44AE-82ED-E73D8E461538}">
          <p14:sldIdLst>
            <p14:sldId id="268"/>
            <p14:sldId id="271"/>
            <p14:sldId id="305"/>
            <p14:sldId id="269"/>
            <p14:sldId id="303"/>
          </p14:sldIdLst>
        </p14:section>
        <p14:section name="Gyati" id="{E61F8C5F-5A4A-464D-BDD1-D59553417ACB}">
          <p14:sldIdLst>
            <p14:sldId id="277"/>
            <p14:sldId id="278"/>
            <p14:sldId id="306"/>
            <p14:sldId id="307"/>
            <p14:sldId id="283"/>
            <p14:sldId id="284"/>
          </p14:sldIdLst>
        </p14:section>
        <p14:section name="Swati" id="{9DCC7762-194E-43A1-88B9-5DCD54D78C81}">
          <p14:sldIdLst>
            <p14:sldId id="273"/>
            <p14:sldId id="274"/>
            <p14:sldId id="299"/>
            <p14:sldId id="276"/>
          </p14:sldIdLst>
        </p14:section>
        <p14:section name="Maitri" id="{894C3BCE-06DE-4F74-8081-4B9AE71AA81E}">
          <p14:sldIdLst>
            <p14:sldId id="309"/>
            <p14:sldId id="311"/>
            <p14:sldId id="310"/>
            <p14:sldId id="292"/>
          </p14:sldIdLst>
        </p14:section>
        <p14:section name="Asha" id="{0ED26D42-58A7-4D91-83E6-4850A67F764A}">
          <p14:sldIdLst>
            <p14:sldId id="295"/>
            <p14:sldId id="296"/>
            <p14:sldId id="297"/>
            <p14:sldId id="308"/>
          </p14:sldIdLst>
        </p14:section>
        <p14:section name="Conclusion" id="{4085DA67-5A48-4AF7-88ED-0568235039F5}">
          <p14:sldIdLst>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3BA78B-95A8-4884-B889-7FFA380F32CB}" v="2" dt="2020-03-15T02:55:13.651"/>
    <p1510:client id="{78B5579A-1273-427E-91EC-25A7FBA48B96}" v="16" dt="2020-03-15T02:57:26.264"/>
    <p1510:client id="{66389A7A-A334-43D4-9C2C-2C5A57E48D2E}" v="30" dt="2020-03-15T22:03:08.8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6"/>
    <p:restoredTop sz="94650"/>
  </p:normalViewPr>
  <p:slideViewPr>
    <p:cSldViewPr snapToGrid="0">
      <p:cViewPr>
        <p:scale>
          <a:sx n="122" d="100"/>
          <a:sy n="122" d="100"/>
        </p:scale>
        <p:origin x="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finsmes.com/2017/07/residential-real-estate-brokerage-redfin-launched-ipo.html" TargetMode="External"/><Relationship Id="rId1" Type="http://schemas.openxmlformats.org/officeDocument/2006/relationships/image" Target="../media/image16.jpeg"/><Relationship Id="rId6" Type="http://schemas.openxmlformats.org/officeDocument/2006/relationships/hyperlink" Target="https://pixabay.com/en/folder-explorer-files-documents-3d-150112/" TargetMode="External"/><Relationship Id="rId5" Type="http://schemas.openxmlformats.org/officeDocument/2006/relationships/image" Target="../media/image18.png"/><Relationship Id="rId4" Type="http://schemas.openxmlformats.org/officeDocument/2006/relationships/hyperlink" Target="http://blog.ncce.org/2015/09/24/make-google-classroom-even-better-with-the-chrome-extension/"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finsmes.com/2017/07/residential-real-estate-brokerage-redfin-launched-ipo.html" TargetMode="External"/><Relationship Id="rId1" Type="http://schemas.openxmlformats.org/officeDocument/2006/relationships/image" Target="../media/image16.jpeg"/><Relationship Id="rId6" Type="http://schemas.openxmlformats.org/officeDocument/2006/relationships/hyperlink" Target="https://pixabay.com/en/folder-explorer-files-documents-3d-150112/" TargetMode="External"/><Relationship Id="rId5" Type="http://schemas.openxmlformats.org/officeDocument/2006/relationships/image" Target="../media/image18.png"/><Relationship Id="rId4" Type="http://schemas.openxmlformats.org/officeDocument/2006/relationships/hyperlink" Target="http://blog.ncce.org/2015/09/24/make-google-classroom-even-better-with-the-chrome-extension/"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13A338-D030-42C8-811F-E7E7D9ABB694}"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pt>
    <dgm:pt modelId="{04A50FA2-9EB4-4CE6-A46F-A376D3EF0010}">
      <dgm:prSet phldrT="[Text]"/>
      <dgm:spPr/>
      <dgm:t>
        <a:bodyPr/>
        <a:lstStyle/>
        <a:p>
          <a:pPr>
            <a:lnSpc>
              <a:spcPct val="100000"/>
            </a:lnSpc>
            <a:defRPr cap="all"/>
          </a:pPr>
          <a:r>
            <a:rPr lang="en-US">
              <a:solidFill>
                <a:schemeClr val="bg1"/>
              </a:solidFill>
            </a:rPr>
            <a:t>Collecting Data</a:t>
          </a:r>
        </a:p>
      </dgm:t>
    </dgm:pt>
    <dgm:pt modelId="{7A66AE44-4E19-4B9C-9418-B53C1B3E7B40}" type="parTrans" cxnId="{145C4A7F-8ECA-4E6E-8794-A3CA862BEE1E}">
      <dgm:prSet/>
      <dgm:spPr/>
      <dgm:t>
        <a:bodyPr/>
        <a:lstStyle/>
        <a:p>
          <a:endParaRPr lang="en-US">
            <a:solidFill>
              <a:schemeClr val="bg1"/>
            </a:solidFill>
          </a:endParaRPr>
        </a:p>
      </dgm:t>
    </dgm:pt>
    <dgm:pt modelId="{F8045C02-948C-4D15-9A87-242686E26E3E}" type="sibTrans" cxnId="{145C4A7F-8ECA-4E6E-8794-A3CA862BEE1E}">
      <dgm:prSet/>
      <dgm:spPr/>
      <dgm:t>
        <a:bodyPr/>
        <a:lstStyle/>
        <a:p>
          <a:pPr>
            <a:lnSpc>
              <a:spcPct val="100000"/>
            </a:lnSpc>
          </a:pPr>
          <a:endParaRPr lang="en-US">
            <a:solidFill>
              <a:schemeClr val="bg1"/>
            </a:solidFill>
          </a:endParaRPr>
        </a:p>
      </dgm:t>
    </dgm:pt>
    <dgm:pt modelId="{513EC934-EEFF-49AB-8B54-59B2E49C9161}">
      <dgm:prSet phldrT="[Text]"/>
      <dgm:spPr/>
      <dgm:t>
        <a:bodyPr/>
        <a:lstStyle/>
        <a:p>
          <a:pPr>
            <a:lnSpc>
              <a:spcPct val="100000"/>
            </a:lnSpc>
            <a:defRPr cap="all"/>
          </a:pPr>
          <a:r>
            <a:rPr lang="en-US">
              <a:solidFill>
                <a:schemeClr val="bg1"/>
              </a:solidFill>
            </a:rPr>
            <a:t>Scraping Data</a:t>
          </a:r>
        </a:p>
      </dgm:t>
    </dgm:pt>
    <dgm:pt modelId="{0FC71D03-89CF-4D84-9621-ED38F746521F}" type="parTrans" cxnId="{C6016404-E153-42C1-A874-FA905CF680BC}">
      <dgm:prSet/>
      <dgm:spPr/>
      <dgm:t>
        <a:bodyPr/>
        <a:lstStyle/>
        <a:p>
          <a:endParaRPr lang="en-US">
            <a:solidFill>
              <a:schemeClr val="bg1"/>
            </a:solidFill>
          </a:endParaRPr>
        </a:p>
      </dgm:t>
    </dgm:pt>
    <dgm:pt modelId="{99A00A69-EE0F-49B3-B298-0767BF5DC46A}" type="sibTrans" cxnId="{C6016404-E153-42C1-A874-FA905CF680BC}">
      <dgm:prSet/>
      <dgm:spPr/>
      <dgm:t>
        <a:bodyPr/>
        <a:lstStyle/>
        <a:p>
          <a:pPr>
            <a:lnSpc>
              <a:spcPct val="100000"/>
            </a:lnSpc>
          </a:pPr>
          <a:endParaRPr lang="en-US">
            <a:solidFill>
              <a:schemeClr val="bg1"/>
            </a:solidFill>
          </a:endParaRPr>
        </a:p>
      </dgm:t>
    </dgm:pt>
    <dgm:pt modelId="{407B672F-65A1-40BD-86C0-57CBB12AA09F}">
      <dgm:prSet phldrT="[Text]"/>
      <dgm:spPr/>
      <dgm:t>
        <a:bodyPr/>
        <a:lstStyle/>
        <a:p>
          <a:pPr>
            <a:lnSpc>
              <a:spcPct val="100000"/>
            </a:lnSpc>
            <a:defRPr cap="all"/>
          </a:pPr>
          <a:r>
            <a:rPr lang="en-US">
              <a:solidFill>
                <a:schemeClr val="bg1"/>
              </a:solidFill>
            </a:rPr>
            <a:t>Feature Engineering</a:t>
          </a:r>
        </a:p>
      </dgm:t>
    </dgm:pt>
    <dgm:pt modelId="{76F06C51-299A-4ADC-B9CB-2B4F9183F5C0}" type="parTrans" cxnId="{1189B273-9F52-4CD5-8BD6-0B1DF5D6F569}">
      <dgm:prSet/>
      <dgm:spPr/>
      <dgm:t>
        <a:bodyPr/>
        <a:lstStyle/>
        <a:p>
          <a:endParaRPr lang="en-US">
            <a:solidFill>
              <a:schemeClr val="bg1"/>
            </a:solidFill>
          </a:endParaRPr>
        </a:p>
      </dgm:t>
    </dgm:pt>
    <dgm:pt modelId="{2B9AE736-0FEA-4973-BEB9-1DE945704ACB}" type="sibTrans" cxnId="{1189B273-9F52-4CD5-8BD6-0B1DF5D6F569}">
      <dgm:prSet/>
      <dgm:spPr/>
      <dgm:t>
        <a:bodyPr/>
        <a:lstStyle/>
        <a:p>
          <a:pPr>
            <a:lnSpc>
              <a:spcPct val="100000"/>
            </a:lnSpc>
          </a:pPr>
          <a:endParaRPr lang="en-US">
            <a:solidFill>
              <a:schemeClr val="bg1"/>
            </a:solidFill>
          </a:endParaRPr>
        </a:p>
      </dgm:t>
    </dgm:pt>
    <dgm:pt modelId="{5DE8F407-D50F-492C-A132-7829FC4326B6}">
      <dgm:prSet phldrT="[Text]"/>
      <dgm:spPr/>
      <dgm:t>
        <a:bodyPr/>
        <a:lstStyle/>
        <a:p>
          <a:pPr>
            <a:lnSpc>
              <a:spcPct val="100000"/>
            </a:lnSpc>
            <a:defRPr cap="all"/>
          </a:pPr>
          <a:r>
            <a:rPr lang="en-US">
              <a:solidFill>
                <a:schemeClr val="bg1"/>
              </a:solidFill>
            </a:rPr>
            <a:t>Data Analysis</a:t>
          </a:r>
        </a:p>
      </dgm:t>
    </dgm:pt>
    <dgm:pt modelId="{DBB04A1C-8B2D-4081-B5E4-A5CE7751517A}" type="parTrans" cxnId="{653311E9-7EA8-438B-B3C7-D5F091136146}">
      <dgm:prSet/>
      <dgm:spPr/>
      <dgm:t>
        <a:bodyPr/>
        <a:lstStyle/>
        <a:p>
          <a:endParaRPr lang="en-US">
            <a:solidFill>
              <a:schemeClr val="bg1"/>
            </a:solidFill>
          </a:endParaRPr>
        </a:p>
      </dgm:t>
    </dgm:pt>
    <dgm:pt modelId="{7C307704-6CBC-4627-897E-A260456F86C2}" type="sibTrans" cxnId="{653311E9-7EA8-438B-B3C7-D5F091136146}">
      <dgm:prSet/>
      <dgm:spPr/>
      <dgm:t>
        <a:bodyPr/>
        <a:lstStyle/>
        <a:p>
          <a:pPr>
            <a:lnSpc>
              <a:spcPct val="100000"/>
            </a:lnSpc>
          </a:pPr>
          <a:endParaRPr lang="en-US">
            <a:solidFill>
              <a:schemeClr val="bg1"/>
            </a:solidFill>
          </a:endParaRPr>
        </a:p>
      </dgm:t>
    </dgm:pt>
    <dgm:pt modelId="{154B0311-242D-468B-92C3-DD35040A55AB}">
      <dgm:prSet phldrT="[Text]"/>
      <dgm:spPr/>
      <dgm:t>
        <a:bodyPr/>
        <a:lstStyle/>
        <a:p>
          <a:pPr>
            <a:lnSpc>
              <a:spcPct val="100000"/>
            </a:lnSpc>
            <a:defRPr cap="all"/>
          </a:pPr>
          <a:r>
            <a:rPr lang="en-US">
              <a:solidFill>
                <a:schemeClr val="bg1"/>
              </a:solidFill>
            </a:rPr>
            <a:t>Conclusion</a:t>
          </a:r>
        </a:p>
      </dgm:t>
    </dgm:pt>
    <dgm:pt modelId="{130208B7-90FB-48F4-A99C-F2DDC29F3350}" type="parTrans" cxnId="{F88132C4-BB21-4EA4-8C60-B9AABDACBAF6}">
      <dgm:prSet/>
      <dgm:spPr/>
      <dgm:t>
        <a:bodyPr/>
        <a:lstStyle/>
        <a:p>
          <a:endParaRPr lang="en-US">
            <a:solidFill>
              <a:schemeClr val="bg1"/>
            </a:solidFill>
          </a:endParaRPr>
        </a:p>
      </dgm:t>
    </dgm:pt>
    <dgm:pt modelId="{D715F1F4-9A88-40DB-BF9B-54838CC15CBC}" type="sibTrans" cxnId="{F88132C4-BB21-4EA4-8C60-B9AABDACBAF6}">
      <dgm:prSet/>
      <dgm:spPr/>
      <dgm:t>
        <a:bodyPr/>
        <a:lstStyle/>
        <a:p>
          <a:endParaRPr lang="en-US">
            <a:solidFill>
              <a:schemeClr val="bg1"/>
            </a:solidFill>
          </a:endParaRPr>
        </a:p>
      </dgm:t>
    </dgm:pt>
    <dgm:pt modelId="{53A45949-1AE8-4BDB-B860-4A3AA8C8BFBC}">
      <dgm:prSet phldr="0"/>
      <dgm:spPr/>
      <dgm:t>
        <a:bodyPr/>
        <a:lstStyle/>
        <a:p>
          <a:pPr>
            <a:lnSpc>
              <a:spcPct val="100000"/>
            </a:lnSpc>
            <a:defRPr cap="all"/>
          </a:pPr>
          <a:r>
            <a:rPr lang="en-US">
              <a:solidFill>
                <a:schemeClr val="bg1"/>
              </a:solidFill>
              <a:latin typeface="+mn-lt"/>
            </a:rPr>
            <a:t>Data Cleaning</a:t>
          </a:r>
        </a:p>
      </dgm:t>
    </dgm:pt>
    <dgm:pt modelId="{1DBEE180-98F9-43B4-BFC8-45E0EB9F275B}" type="parTrans" cxnId="{2A6FA3C7-B633-4D9F-9415-5FC4B89A7ED5}">
      <dgm:prSet/>
      <dgm:spPr/>
      <dgm:t>
        <a:bodyPr/>
        <a:lstStyle/>
        <a:p>
          <a:endParaRPr lang="en-US"/>
        </a:p>
      </dgm:t>
    </dgm:pt>
    <dgm:pt modelId="{7AB35862-1ABE-4D98-B9A8-9D910F343222}" type="sibTrans" cxnId="{2A6FA3C7-B633-4D9F-9415-5FC4B89A7ED5}">
      <dgm:prSet/>
      <dgm:spPr/>
      <dgm:t>
        <a:bodyPr/>
        <a:lstStyle/>
        <a:p>
          <a:endParaRPr lang="en-US"/>
        </a:p>
      </dgm:t>
    </dgm:pt>
    <dgm:pt modelId="{F764B266-BACA-42CC-9E1A-6EF2F9FE7897}" type="pres">
      <dgm:prSet presAssocID="{7B13A338-D030-42C8-811F-E7E7D9ABB694}" presName="root" presStyleCnt="0">
        <dgm:presLayoutVars>
          <dgm:dir/>
          <dgm:resizeHandles val="exact"/>
        </dgm:presLayoutVars>
      </dgm:prSet>
      <dgm:spPr/>
    </dgm:pt>
    <dgm:pt modelId="{21B12D46-E0A9-4B31-B9FF-C887BA3DAFFE}" type="pres">
      <dgm:prSet presAssocID="{04A50FA2-9EB4-4CE6-A46F-A376D3EF0010}" presName="compNode" presStyleCnt="0"/>
      <dgm:spPr/>
    </dgm:pt>
    <dgm:pt modelId="{95039FD3-346A-4E61-90BB-290229E6BC46}" type="pres">
      <dgm:prSet presAssocID="{04A50FA2-9EB4-4CE6-A46F-A376D3EF0010}" presName="iconBgRect" presStyleLbl="bgShp" presStyleIdx="0" presStyleCnt="6"/>
      <dgm:spPr/>
    </dgm:pt>
    <dgm:pt modelId="{B0EE4C4D-2B1D-4B13-9E39-7A57CB9CD546}" type="pres">
      <dgm:prSet presAssocID="{04A50FA2-9EB4-4CE6-A46F-A376D3EF0010}" presName="iconRect" presStyleLbl="node1" presStyleIdx="0" presStyleCnt="6"/>
      <dgm:spPr>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a:ext>
      </dgm:extLst>
    </dgm:pt>
    <dgm:pt modelId="{1C387213-7C56-4A7B-9296-58597D660AC4}" type="pres">
      <dgm:prSet presAssocID="{04A50FA2-9EB4-4CE6-A46F-A376D3EF0010}" presName="spaceRect" presStyleCnt="0"/>
      <dgm:spPr/>
    </dgm:pt>
    <dgm:pt modelId="{338704B0-DA1D-4956-AA4E-4BF392853921}" type="pres">
      <dgm:prSet presAssocID="{04A50FA2-9EB4-4CE6-A46F-A376D3EF0010}" presName="textRect" presStyleLbl="revTx" presStyleIdx="0" presStyleCnt="6">
        <dgm:presLayoutVars>
          <dgm:chMax val="1"/>
          <dgm:chPref val="1"/>
        </dgm:presLayoutVars>
      </dgm:prSet>
      <dgm:spPr/>
    </dgm:pt>
    <dgm:pt modelId="{204704EF-9970-48B7-932E-DBAF63405640}" type="pres">
      <dgm:prSet presAssocID="{F8045C02-948C-4D15-9A87-242686E26E3E}" presName="sibTrans" presStyleCnt="0"/>
      <dgm:spPr/>
    </dgm:pt>
    <dgm:pt modelId="{8BCB89A1-7586-4C88-B08F-CB2A21A47BE6}" type="pres">
      <dgm:prSet presAssocID="{513EC934-EEFF-49AB-8B54-59B2E49C9161}" presName="compNode" presStyleCnt="0"/>
      <dgm:spPr/>
    </dgm:pt>
    <dgm:pt modelId="{1739AF9A-2569-441C-A021-13AEF133FC94}" type="pres">
      <dgm:prSet presAssocID="{513EC934-EEFF-49AB-8B54-59B2E49C9161}" presName="iconBgRect" presStyleLbl="bgShp" presStyleIdx="1" presStyleCnt="6"/>
      <dgm:spPr/>
    </dgm:pt>
    <dgm:pt modelId="{8A46D998-F0BA-4A5D-BFC3-809125080EC3}" type="pres">
      <dgm:prSet presAssocID="{513EC934-EEFF-49AB-8B54-59B2E49C9161}" presName="iconRect" presStyleLbl="node1" presStyleIdx="1" presStyleCnt="6"/>
      <dgm:spPr>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lter"/>
        </a:ext>
      </dgm:extLst>
    </dgm:pt>
    <dgm:pt modelId="{14051067-6AC5-4796-A5A6-CFD5ACCB2535}" type="pres">
      <dgm:prSet presAssocID="{513EC934-EEFF-49AB-8B54-59B2E49C9161}" presName="spaceRect" presStyleCnt="0"/>
      <dgm:spPr/>
    </dgm:pt>
    <dgm:pt modelId="{32388C9E-D047-40C8-9A7A-71EBAB17C088}" type="pres">
      <dgm:prSet presAssocID="{513EC934-EEFF-49AB-8B54-59B2E49C9161}" presName="textRect" presStyleLbl="revTx" presStyleIdx="1" presStyleCnt="6">
        <dgm:presLayoutVars>
          <dgm:chMax val="1"/>
          <dgm:chPref val="1"/>
        </dgm:presLayoutVars>
      </dgm:prSet>
      <dgm:spPr/>
    </dgm:pt>
    <dgm:pt modelId="{5FD31359-6BFC-4209-9351-22B7C49C68D2}" type="pres">
      <dgm:prSet presAssocID="{99A00A69-EE0F-49B3-B298-0767BF5DC46A}" presName="sibTrans" presStyleCnt="0"/>
      <dgm:spPr/>
    </dgm:pt>
    <dgm:pt modelId="{A257D55D-AA40-42E2-A3EA-9ECF84137E2C}" type="pres">
      <dgm:prSet presAssocID="{407B672F-65A1-40BD-86C0-57CBB12AA09F}" presName="compNode" presStyleCnt="0"/>
      <dgm:spPr/>
    </dgm:pt>
    <dgm:pt modelId="{6C43B6D0-7B2C-43B5-9860-09EC2FFE4022}" type="pres">
      <dgm:prSet presAssocID="{407B672F-65A1-40BD-86C0-57CBB12AA09F}" presName="iconBgRect" presStyleLbl="bgShp" presStyleIdx="2" presStyleCnt="6"/>
      <dgm:spPr/>
    </dgm:pt>
    <dgm:pt modelId="{5A4B8DDE-1A12-475D-9990-68B41442FB50}" type="pres">
      <dgm:prSet presAssocID="{407B672F-65A1-40BD-86C0-57CBB12AA09F}" presName="iconRect" presStyleLbl="node1" presStyleIdx="2" presStyleCnt="6"/>
      <dgm:spPr>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F5991202-1642-4EFF-80C1-9C822639067B}" type="pres">
      <dgm:prSet presAssocID="{407B672F-65A1-40BD-86C0-57CBB12AA09F}" presName="spaceRect" presStyleCnt="0"/>
      <dgm:spPr/>
    </dgm:pt>
    <dgm:pt modelId="{62B7D856-049B-4DB8-88C9-6A550305EADA}" type="pres">
      <dgm:prSet presAssocID="{407B672F-65A1-40BD-86C0-57CBB12AA09F}" presName="textRect" presStyleLbl="revTx" presStyleIdx="2" presStyleCnt="6">
        <dgm:presLayoutVars>
          <dgm:chMax val="1"/>
          <dgm:chPref val="1"/>
        </dgm:presLayoutVars>
      </dgm:prSet>
      <dgm:spPr/>
    </dgm:pt>
    <dgm:pt modelId="{B2F59A4D-F6D1-447E-8824-3C4CC019E244}" type="pres">
      <dgm:prSet presAssocID="{2B9AE736-0FEA-4973-BEB9-1DE945704ACB}" presName="sibTrans" presStyleCnt="0"/>
      <dgm:spPr/>
    </dgm:pt>
    <dgm:pt modelId="{9B3DBFA5-466F-4F75-A131-5DA03E85C2E8}" type="pres">
      <dgm:prSet presAssocID="{53A45949-1AE8-4BDB-B860-4A3AA8C8BFBC}" presName="compNode" presStyleCnt="0"/>
      <dgm:spPr/>
    </dgm:pt>
    <dgm:pt modelId="{7600BD3C-E86D-4F85-9644-4151723D948C}" type="pres">
      <dgm:prSet presAssocID="{53A45949-1AE8-4BDB-B860-4A3AA8C8BFBC}" presName="iconBgRect" presStyleLbl="bgShp" presStyleIdx="3" presStyleCnt="6"/>
      <dgm:spPr/>
    </dgm:pt>
    <dgm:pt modelId="{8F4506C0-070B-4AD9-B9FF-4E9631CD7CA8}" type="pres">
      <dgm:prSet presAssocID="{53A45949-1AE8-4BDB-B860-4A3AA8C8BFBC}" presName="iconRect" presStyleLbl="node1" presStyleIdx="3" presStyleCnt="6"/>
      <dgm:spPr>
        <a:blipFill>
          <a:blip xmlns:r="http://schemas.openxmlformats.org/officeDocument/2006/relationships" r:embed="rId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op and bucket"/>
        </a:ext>
      </dgm:extLst>
    </dgm:pt>
    <dgm:pt modelId="{BDD2142B-AF1B-4EC5-AEE4-F86C2F2E94E1}" type="pres">
      <dgm:prSet presAssocID="{53A45949-1AE8-4BDB-B860-4A3AA8C8BFBC}" presName="spaceRect" presStyleCnt="0"/>
      <dgm:spPr/>
    </dgm:pt>
    <dgm:pt modelId="{2ADC3AF8-C76F-44A2-BA25-DFE067B4E9BA}" type="pres">
      <dgm:prSet presAssocID="{53A45949-1AE8-4BDB-B860-4A3AA8C8BFBC}" presName="textRect" presStyleLbl="revTx" presStyleIdx="3" presStyleCnt="6">
        <dgm:presLayoutVars>
          <dgm:chMax val="1"/>
          <dgm:chPref val="1"/>
        </dgm:presLayoutVars>
      </dgm:prSet>
      <dgm:spPr/>
    </dgm:pt>
    <dgm:pt modelId="{35924C75-70BF-4976-A98E-12DE32C79BDF}" type="pres">
      <dgm:prSet presAssocID="{7AB35862-1ABE-4D98-B9A8-9D910F343222}" presName="sibTrans" presStyleCnt="0"/>
      <dgm:spPr/>
    </dgm:pt>
    <dgm:pt modelId="{41741661-73B8-4F7B-8A2A-6CE7F59A2444}" type="pres">
      <dgm:prSet presAssocID="{5DE8F407-D50F-492C-A132-7829FC4326B6}" presName="compNode" presStyleCnt="0"/>
      <dgm:spPr/>
    </dgm:pt>
    <dgm:pt modelId="{0C3FC8B2-C8F7-45F4-A0AB-BB53472B31CE}" type="pres">
      <dgm:prSet presAssocID="{5DE8F407-D50F-492C-A132-7829FC4326B6}" presName="iconBgRect" presStyleLbl="bgShp" presStyleIdx="4" presStyleCnt="6"/>
      <dgm:spPr/>
    </dgm:pt>
    <dgm:pt modelId="{F6E0C8AF-5A32-44F5-AB48-8AF40AB5076B}" type="pres">
      <dgm:prSet presAssocID="{5DE8F407-D50F-492C-A132-7829FC4326B6}" presName="iconRect" presStyleLbl="node1" presStyleIdx="4" presStyleCnt="6"/>
      <dgm:spPr>
        <a:blipFill>
          <a:blip xmlns:r="http://schemas.openxmlformats.org/officeDocument/2006/relationships" r:embed="rId9">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CEA2C713-63E7-4DD4-84AB-9A82A6F277D4}" type="pres">
      <dgm:prSet presAssocID="{5DE8F407-D50F-492C-A132-7829FC4326B6}" presName="spaceRect" presStyleCnt="0"/>
      <dgm:spPr/>
    </dgm:pt>
    <dgm:pt modelId="{05E0185E-05CD-4DDB-809E-802B2C202CF8}" type="pres">
      <dgm:prSet presAssocID="{5DE8F407-D50F-492C-A132-7829FC4326B6}" presName="textRect" presStyleLbl="revTx" presStyleIdx="4" presStyleCnt="6">
        <dgm:presLayoutVars>
          <dgm:chMax val="1"/>
          <dgm:chPref val="1"/>
        </dgm:presLayoutVars>
      </dgm:prSet>
      <dgm:spPr/>
    </dgm:pt>
    <dgm:pt modelId="{185D49E7-D5C6-4ADA-A429-B0B1EDE0D6F3}" type="pres">
      <dgm:prSet presAssocID="{7C307704-6CBC-4627-897E-A260456F86C2}" presName="sibTrans" presStyleCnt="0"/>
      <dgm:spPr/>
    </dgm:pt>
    <dgm:pt modelId="{EC5D557E-BB12-47C4-AE30-FE31255B67AE}" type="pres">
      <dgm:prSet presAssocID="{154B0311-242D-468B-92C3-DD35040A55AB}" presName="compNode" presStyleCnt="0"/>
      <dgm:spPr/>
    </dgm:pt>
    <dgm:pt modelId="{580CCF91-5E7D-49ED-B2F1-EA0A7281A015}" type="pres">
      <dgm:prSet presAssocID="{154B0311-242D-468B-92C3-DD35040A55AB}" presName="iconBgRect" presStyleLbl="bgShp" presStyleIdx="5" presStyleCnt="6"/>
      <dgm:spPr/>
    </dgm:pt>
    <dgm:pt modelId="{9A976F30-2122-447F-B920-7F225EFF4A94}" type="pres">
      <dgm:prSet presAssocID="{154B0311-242D-468B-92C3-DD35040A55AB}" presName="iconRect" presStyleLbl="node1" presStyleIdx="5" presStyleCnt="6"/>
      <dgm:spPr>
        <a:blipFill>
          <a:blip xmlns:r="http://schemas.openxmlformats.org/officeDocument/2006/relationships" r:embed="rId1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avel"/>
        </a:ext>
      </dgm:extLst>
    </dgm:pt>
    <dgm:pt modelId="{A8C8E006-DE9D-4106-9FE2-1B7B2A00E316}" type="pres">
      <dgm:prSet presAssocID="{154B0311-242D-468B-92C3-DD35040A55AB}" presName="spaceRect" presStyleCnt="0"/>
      <dgm:spPr/>
    </dgm:pt>
    <dgm:pt modelId="{DA523892-4DD2-4792-8DA7-BD4BEE1F5109}" type="pres">
      <dgm:prSet presAssocID="{154B0311-242D-468B-92C3-DD35040A55AB}" presName="textRect" presStyleLbl="revTx" presStyleIdx="5" presStyleCnt="6">
        <dgm:presLayoutVars>
          <dgm:chMax val="1"/>
          <dgm:chPref val="1"/>
        </dgm:presLayoutVars>
      </dgm:prSet>
      <dgm:spPr/>
    </dgm:pt>
  </dgm:ptLst>
  <dgm:cxnLst>
    <dgm:cxn modelId="{C6016404-E153-42C1-A874-FA905CF680BC}" srcId="{7B13A338-D030-42C8-811F-E7E7D9ABB694}" destId="{513EC934-EEFF-49AB-8B54-59B2E49C9161}" srcOrd="1" destOrd="0" parTransId="{0FC71D03-89CF-4D84-9621-ED38F746521F}" sibTransId="{99A00A69-EE0F-49B3-B298-0767BF5DC46A}"/>
    <dgm:cxn modelId="{DE876F04-7D8F-49DB-A276-57130CDC3DAD}" type="presOf" srcId="{04A50FA2-9EB4-4CE6-A46F-A376D3EF0010}" destId="{338704B0-DA1D-4956-AA4E-4BF392853921}" srcOrd="0" destOrd="0" presId="urn:microsoft.com/office/officeart/2018/5/layout/IconCircleLabelList"/>
    <dgm:cxn modelId="{CB3D5607-1CD8-4069-8A15-F58922E489AA}" type="presOf" srcId="{53A45949-1AE8-4BDB-B860-4A3AA8C8BFBC}" destId="{2ADC3AF8-C76F-44A2-BA25-DFE067B4E9BA}" srcOrd="0" destOrd="0" presId="urn:microsoft.com/office/officeart/2018/5/layout/IconCircleLabelList"/>
    <dgm:cxn modelId="{9933BF0E-ACE8-48E0-8D88-9D29A5CB9F9D}" type="presOf" srcId="{154B0311-242D-468B-92C3-DD35040A55AB}" destId="{DA523892-4DD2-4792-8DA7-BD4BEE1F5109}" srcOrd="0" destOrd="0" presId="urn:microsoft.com/office/officeart/2018/5/layout/IconCircleLabelList"/>
    <dgm:cxn modelId="{1189B273-9F52-4CD5-8BD6-0B1DF5D6F569}" srcId="{7B13A338-D030-42C8-811F-E7E7D9ABB694}" destId="{407B672F-65A1-40BD-86C0-57CBB12AA09F}" srcOrd="2" destOrd="0" parTransId="{76F06C51-299A-4ADC-B9CB-2B4F9183F5C0}" sibTransId="{2B9AE736-0FEA-4973-BEB9-1DE945704ACB}"/>
    <dgm:cxn modelId="{145C4A7F-8ECA-4E6E-8794-A3CA862BEE1E}" srcId="{7B13A338-D030-42C8-811F-E7E7D9ABB694}" destId="{04A50FA2-9EB4-4CE6-A46F-A376D3EF0010}" srcOrd="0" destOrd="0" parTransId="{7A66AE44-4E19-4B9C-9418-B53C1B3E7B40}" sibTransId="{F8045C02-948C-4D15-9A87-242686E26E3E}"/>
    <dgm:cxn modelId="{08D6E58D-7B82-43FB-A0F2-A59C2DAC2235}" type="presOf" srcId="{5DE8F407-D50F-492C-A132-7829FC4326B6}" destId="{05E0185E-05CD-4DDB-809E-802B2C202CF8}" srcOrd="0" destOrd="0" presId="urn:microsoft.com/office/officeart/2018/5/layout/IconCircleLabelList"/>
    <dgm:cxn modelId="{7444D2B8-DB87-4E5C-85ED-5A3B0399BF1A}" type="presOf" srcId="{7B13A338-D030-42C8-811F-E7E7D9ABB694}" destId="{F764B266-BACA-42CC-9E1A-6EF2F9FE7897}" srcOrd="0" destOrd="0" presId="urn:microsoft.com/office/officeart/2018/5/layout/IconCircleLabelList"/>
    <dgm:cxn modelId="{F88132C4-BB21-4EA4-8C60-B9AABDACBAF6}" srcId="{7B13A338-D030-42C8-811F-E7E7D9ABB694}" destId="{154B0311-242D-468B-92C3-DD35040A55AB}" srcOrd="5" destOrd="0" parTransId="{130208B7-90FB-48F4-A99C-F2DDC29F3350}" sibTransId="{D715F1F4-9A88-40DB-BF9B-54838CC15CBC}"/>
    <dgm:cxn modelId="{2A6FA3C7-B633-4D9F-9415-5FC4B89A7ED5}" srcId="{7B13A338-D030-42C8-811F-E7E7D9ABB694}" destId="{53A45949-1AE8-4BDB-B860-4A3AA8C8BFBC}" srcOrd="3" destOrd="0" parTransId="{1DBEE180-98F9-43B4-BFC8-45E0EB9F275B}" sibTransId="{7AB35862-1ABE-4D98-B9A8-9D910F343222}"/>
    <dgm:cxn modelId="{9CCEF7C9-FFC4-4490-AEF2-E78739EFCC17}" type="presOf" srcId="{513EC934-EEFF-49AB-8B54-59B2E49C9161}" destId="{32388C9E-D047-40C8-9A7A-71EBAB17C088}" srcOrd="0" destOrd="0" presId="urn:microsoft.com/office/officeart/2018/5/layout/IconCircleLabelList"/>
    <dgm:cxn modelId="{653311E9-7EA8-438B-B3C7-D5F091136146}" srcId="{7B13A338-D030-42C8-811F-E7E7D9ABB694}" destId="{5DE8F407-D50F-492C-A132-7829FC4326B6}" srcOrd="4" destOrd="0" parTransId="{DBB04A1C-8B2D-4081-B5E4-A5CE7751517A}" sibTransId="{7C307704-6CBC-4627-897E-A260456F86C2}"/>
    <dgm:cxn modelId="{2B692DEE-F20C-492C-BA59-4BB0DE16524F}" type="presOf" srcId="{407B672F-65A1-40BD-86C0-57CBB12AA09F}" destId="{62B7D856-049B-4DB8-88C9-6A550305EADA}" srcOrd="0" destOrd="0" presId="urn:microsoft.com/office/officeart/2018/5/layout/IconCircleLabelList"/>
    <dgm:cxn modelId="{714ED655-BA4B-4A43-955D-BBB339BA2DCC}" type="presParOf" srcId="{F764B266-BACA-42CC-9E1A-6EF2F9FE7897}" destId="{21B12D46-E0A9-4B31-B9FF-C887BA3DAFFE}" srcOrd="0" destOrd="0" presId="urn:microsoft.com/office/officeart/2018/5/layout/IconCircleLabelList"/>
    <dgm:cxn modelId="{C90756AB-4C3D-4DD1-A11F-311B4188EB76}" type="presParOf" srcId="{21B12D46-E0A9-4B31-B9FF-C887BA3DAFFE}" destId="{95039FD3-346A-4E61-90BB-290229E6BC46}" srcOrd="0" destOrd="0" presId="urn:microsoft.com/office/officeart/2018/5/layout/IconCircleLabelList"/>
    <dgm:cxn modelId="{53A1CE5F-E5E5-4BCF-A525-6831042068A9}" type="presParOf" srcId="{21B12D46-E0A9-4B31-B9FF-C887BA3DAFFE}" destId="{B0EE4C4D-2B1D-4B13-9E39-7A57CB9CD546}" srcOrd="1" destOrd="0" presId="urn:microsoft.com/office/officeart/2018/5/layout/IconCircleLabelList"/>
    <dgm:cxn modelId="{A7833A95-0E09-49C8-9109-17CDAD3A5A42}" type="presParOf" srcId="{21B12D46-E0A9-4B31-B9FF-C887BA3DAFFE}" destId="{1C387213-7C56-4A7B-9296-58597D660AC4}" srcOrd="2" destOrd="0" presId="urn:microsoft.com/office/officeart/2018/5/layout/IconCircleLabelList"/>
    <dgm:cxn modelId="{33BF6FFC-1B90-4B47-A7A4-807C64B30A1A}" type="presParOf" srcId="{21B12D46-E0A9-4B31-B9FF-C887BA3DAFFE}" destId="{338704B0-DA1D-4956-AA4E-4BF392853921}" srcOrd="3" destOrd="0" presId="urn:microsoft.com/office/officeart/2018/5/layout/IconCircleLabelList"/>
    <dgm:cxn modelId="{B8D19CD7-FC31-482A-B3B7-A3126990540C}" type="presParOf" srcId="{F764B266-BACA-42CC-9E1A-6EF2F9FE7897}" destId="{204704EF-9970-48B7-932E-DBAF63405640}" srcOrd="1" destOrd="0" presId="urn:microsoft.com/office/officeart/2018/5/layout/IconCircleLabelList"/>
    <dgm:cxn modelId="{442A5029-514B-49F2-B12C-71FC3C665528}" type="presParOf" srcId="{F764B266-BACA-42CC-9E1A-6EF2F9FE7897}" destId="{8BCB89A1-7586-4C88-B08F-CB2A21A47BE6}" srcOrd="2" destOrd="0" presId="urn:microsoft.com/office/officeart/2018/5/layout/IconCircleLabelList"/>
    <dgm:cxn modelId="{1E42B26D-BA23-4CEE-9B34-28C9D0C26CEA}" type="presParOf" srcId="{8BCB89A1-7586-4C88-B08F-CB2A21A47BE6}" destId="{1739AF9A-2569-441C-A021-13AEF133FC94}" srcOrd="0" destOrd="0" presId="urn:microsoft.com/office/officeart/2018/5/layout/IconCircleLabelList"/>
    <dgm:cxn modelId="{A09338CA-0710-4F35-A74D-D0994D9907DA}" type="presParOf" srcId="{8BCB89A1-7586-4C88-B08F-CB2A21A47BE6}" destId="{8A46D998-F0BA-4A5D-BFC3-809125080EC3}" srcOrd="1" destOrd="0" presId="urn:microsoft.com/office/officeart/2018/5/layout/IconCircleLabelList"/>
    <dgm:cxn modelId="{90386763-7276-4A6B-BC95-3662A7EF85B7}" type="presParOf" srcId="{8BCB89A1-7586-4C88-B08F-CB2A21A47BE6}" destId="{14051067-6AC5-4796-A5A6-CFD5ACCB2535}" srcOrd="2" destOrd="0" presId="urn:microsoft.com/office/officeart/2018/5/layout/IconCircleLabelList"/>
    <dgm:cxn modelId="{6CBBAE0C-14E4-4B30-9842-63094EECD8CC}" type="presParOf" srcId="{8BCB89A1-7586-4C88-B08F-CB2A21A47BE6}" destId="{32388C9E-D047-40C8-9A7A-71EBAB17C088}" srcOrd="3" destOrd="0" presId="urn:microsoft.com/office/officeart/2018/5/layout/IconCircleLabelList"/>
    <dgm:cxn modelId="{56A8D1B7-6D69-4260-836A-CC77678B778B}" type="presParOf" srcId="{F764B266-BACA-42CC-9E1A-6EF2F9FE7897}" destId="{5FD31359-6BFC-4209-9351-22B7C49C68D2}" srcOrd="3" destOrd="0" presId="urn:microsoft.com/office/officeart/2018/5/layout/IconCircleLabelList"/>
    <dgm:cxn modelId="{964AECB6-521A-40B9-8FC1-0F54839BA613}" type="presParOf" srcId="{F764B266-BACA-42CC-9E1A-6EF2F9FE7897}" destId="{A257D55D-AA40-42E2-A3EA-9ECF84137E2C}" srcOrd="4" destOrd="0" presId="urn:microsoft.com/office/officeart/2018/5/layout/IconCircleLabelList"/>
    <dgm:cxn modelId="{F3C2DDFA-50A8-43AD-8152-60DBC2950C74}" type="presParOf" srcId="{A257D55D-AA40-42E2-A3EA-9ECF84137E2C}" destId="{6C43B6D0-7B2C-43B5-9860-09EC2FFE4022}" srcOrd="0" destOrd="0" presId="urn:microsoft.com/office/officeart/2018/5/layout/IconCircleLabelList"/>
    <dgm:cxn modelId="{D758F9FD-CB55-492F-B5A3-E74698ACB2D2}" type="presParOf" srcId="{A257D55D-AA40-42E2-A3EA-9ECF84137E2C}" destId="{5A4B8DDE-1A12-475D-9990-68B41442FB50}" srcOrd="1" destOrd="0" presId="urn:microsoft.com/office/officeart/2018/5/layout/IconCircleLabelList"/>
    <dgm:cxn modelId="{D007C420-1EE5-4825-BD7D-7CA7BBAABCB1}" type="presParOf" srcId="{A257D55D-AA40-42E2-A3EA-9ECF84137E2C}" destId="{F5991202-1642-4EFF-80C1-9C822639067B}" srcOrd="2" destOrd="0" presId="urn:microsoft.com/office/officeart/2018/5/layout/IconCircleLabelList"/>
    <dgm:cxn modelId="{AFD66FAD-0D4A-48C6-85DB-6E816F1E9B08}" type="presParOf" srcId="{A257D55D-AA40-42E2-A3EA-9ECF84137E2C}" destId="{62B7D856-049B-4DB8-88C9-6A550305EADA}" srcOrd="3" destOrd="0" presId="urn:microsoft.com/office/officeart/2018/5/layout/IconCircleLabelList"/>
    <dgm:cxn modelId="{ED20C72D-A9E0-4875-AECB-2AF82F7FE7AF}" type="presParOf" srcId="{F764B266-BACA-42CC-9E1A-6EF2F9FE7897}" destId="{B2F59A4D-F6D1-447E-8824-3C4CC019E244}" srcOrd="5" destOrd="0" presId="urn:microsoft.com/office/officeart/2018/5/layout/IconCircleLabelList"/>
    <dgm:cxn modelId="{7D61A06A-6983-48CD-B0BA-AD5D5B3B616D}" type="presParOf" srcId="{F764B266-BACA-42CC-9E1A-6EF2F9FE7897}" destId="{9B3DBFA5-466F-4F75-A131-5DA03E85C2E8}" srcOrd="6" destOrd="0" presId="urn:microsoft.com/office/officeart/2018/5/layout/IconCircleLabelList"/>
    <dgm:cxn modelId="{4010C4DB-8D51-4933-B5D3-C4CB51EF02CB}" type="presParOf" srcId="{9B3DBFA5-466F-4F75-A131-5DA03E85C2E8}" destId="{7600BD3C-E86D-4F85-9644-4151723D948C}" srcOrd="0" destOrd="0" presId="urn:microsoft.com/office/officeart/2018/5/layout/IconCircleLabelList"/>
    <dgm:cxn modelId="{DD11E2FE-29A1-4F21-A04E-7AF47938EABA}" type="presParOf" srcId="{9B3DBFA5-466F-4F75-A131-5DA03E85C2E8}" destId="{8F4506C0-070B-4AD9-B9FF-4E9631CD7CA8}" srcOrd="1" destOrd="0" presId="urn:microsoft.com/office/officeart/2018/5/layout/IconCircleLabelList"/>
    <dgm:cxn modelId="{13CA651D-DCF1-4D86-9E54-124D896D7CFE}" type="presParOf" srcId="{9B3DBFA5-466F-4F75-A131-5DA03E85C2E8}" destId="{BDD2142B-AF1B-4EC5-AEE4-F86C2F2E94E1}" srcOrd="2" destOrd="0" presId="urn:microsoft.com/office/officeart/2018/5/layout/IconCircleLabelList"/>
    <dgm:cxn modelId="{1C6BD858-3EF8-40A9-9908-8C7CB9460179}" type="presParOf" srcId="{9B3DBFA5-466F-4F75-A131-5DA03E85C2E8}" destId="{2ADC3AF8-C76F-44A2-BA25-DFE067B4E9BA}" srcOrd="3" destOrd="0" presId="urn:microsoft.com/office/officeart/2018/5/layout/IconCircleLabelList"/>
    <dgm:cxn modelId="{9EC8A8D3-CB3D-4B94-A112-BBEB81AE2B96}" type="presParOf" srcId="{F764B266-BACA-42CC-9E1A-6EF2F9FE7897}" destId="{35924C75-70BF-4976-A98E-12DE32C79BDF}" srcOrd="7" destOrd="0" presId="urn:microsoft.com/office/officeart/2018/5/layout/IconCircleLabelList"/>
    <dgm:cxn modelId="{C767C6A3-54C9-45BD-9EC8-992330526F08}" type="presParOf" srcId="{F764B266-BACA-42CC-9E1A-6EF2F9FE7897}" destId="{41741661-73B8-4F7B-8A2A-6CE7F59A2444}" srcOrd="8" destOrd="0" presId="urn:microsoft.com/office/officeart/2018/5/layout/IconCircleLabelList"/>
    <dgm:cxn modelId="{8EE83E25-CFDE-422A-9FF2-6417149DC583}" type="presParOf" srcId="{41741661-73B8-4F7B-8A2A-6CE7F59A2444}" destId="{0C3FC8B2-C8F7-45F4-A0AB-BB53472B31CE}" srcOrd="0" destOrd="0" presId="urn:microsoft.com/office/officeart/2018/5/layout/IconCircleLabelList"/>
    <dgm:cxn modelId="{74349391-D11F-4CB6-8231-C4A11A6F32BD}" type="presParOf" srcId="{41741661-73B8-4F7B-8A2A-6CE7F59A2444}" destId="{F6E0C8AF-5A32-44F5-AB48-8AF40AB5076B}" srcOrd="1" destOrd="0" presId="urn:microsoft.com/office/officeart/2018/5/layout/IconCircleLabelList"/>
    <dgm:cxn modelId="{849CB51D-20EB-40AB-8F83-DEDE0168A4FE}" type="presParOf" srcId="{41741661-73B8-4F7B-8A2A-6CE7F59A2444}" destId="{CEA2C713-63E7-4DD4-84AB-9A82A6F277D4}" srcOrd="2" destOrd="0" presId="urn:microsoft.com/office/officeart/2018/5/layout/IconCircleLabelList"/>
    <dgm:cxn modelId="{0DD8C123-ED63-440B-BD71-BE25D0810E90}" type="presParOf" srcId="{41741661-73B8-4F7B-8A2A-6CE7F59A2444}" destId="{05E0185E-05CD-4DDB-809E-802B2C202CF8}" srcOrd="3" destOrd="0" presId="urn:microsoft.com/office/officeart/2018/5/layout/IconCircleLabelList"/>
    <dgm:cxn modelId="{FDEF3D15-CF7A-4FAF-85F5-F704291ECC95}" type="presParOf" srcId="{F764B266-BACA-42CC-9E1A-6EF2F9FE7897}" destId="{185D49E7-D5C6-4ADA-A429-B0B1EDE0D6F3}" srcOrd="9" destOrd="0" presId="urn:microsoft.com/office/officeart/2018/5/layout/IconCircleLabelList"/>
    <dgm:cxn modelId="{C2759565-5F1E-47B5-9203-782A30397810}" type="presParOf" srcId="{F764B266-BACA-42CC-9E1A-6EF2F9FE7897}" destId="{EC5D557E-BB12-47C4-AE30-FE31255B67AE}" srcOrd="10" destOrd="0" presId="urn:microsoft.com/office/officeart/2018/5/layout/IconCircleLabelList"/>
    <dgm:cxn modelId="{B6D25E8D-9DB6-4D17-BD88-52F8FF29A707}" type="presParOf" srcId="{EC5D557E-BB12-47C4-AE30-FE31255B67AE}" destId="{580CCF91-5E7D-49ED-B2F1-EA0A7281A015}" srcOrd="0" destOrd="0" presId="urn:microsoft.com/office/officeart/2018/5/layout/IconCircleLabelList"/>
    <dgm:cxn modelId="{B1A87C2E-C9F5-4CCB-A63E-5268958590CC}" type="presParOf" srcId="{EC5D557E-BB12-47C4-AE30-FE31255B67AE}" destId="{9A976F30-2122-447F-B920-7F225EFF4A94}" srcOrd="1" destOrd="0" presId="urn:microsoft.com/office/officeart/2018/5/layout/IconCircleLabelList"/>
    <dgm:cxn modelId="{8E095B81-69A2-404B-91E1-926C9DAA4EEF}" type="presParOf" srcId="{EC5D557E-BB12-47C4-AE30-FE31255B67AE}" destId="{A8C8E006-DE9D-4106-9FE2-1B7B2A00E316}" srcOrd="2" destOrd="0" presId="urn:microsoft.com/office/officeart/2018/5/layout/IconCircleLabelList"/>
    <dgm:cxn modelId="{7BBA2579-6438-4E0B-92F7-DC529F7809E1}" type="presParOf" srcId="{EC5D557E-BB12-47C4-AE30-FE31255B67AE}" destId="{DA523892-4DD2-4792-8DA7-BD4BEE1F510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1A45FD-96D6-4403-9F7C-741DE1D48C97}"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729E132C-D779-46FA-AA7A-73B057821ECB}" type="pres">
      <dgm:prSet presAssocID="{0F1A45FD-96D6-4403-9F7C-741DE1D48C97}" presName="root" presStyleCnt="0">
        <dgm:presLayoutVars>
          <dgm:dir/>
          <dgm:resizeHandles val="exact"/>
        </dgm:presLayoutVars>
      </dgm:prSet>
      <dgm:spPr/>
    </dgm:pt>
  </dgm:ptLst>
  <dgm:cxnLst>
    <dgm:cxn modelId="{1BEA02CA-3C0A-4A75-83C6-0448816F64C4}" type="presOf" srcId="{0F1A45FD-96D6-4403-9F7C-741DE1D48C97}" destId="{729E132C-D779-46FA-AA7A-73B057821ECB}" srcOrd="0"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7EDD62-BBCE-4FDB-92BF-E19303C6D810}" type="doc">
      <dgm:prSet loTypeId="urn:microsoft.com/office/officeart/2005/8/layout/hProcess10" loCatId="picture" qsTypeId="urn:microsoft.com/office/officeart/2005/8/quickstyle/simple1" qsCatId="simple" csTypeId="urn:microsoft.com/office/officeart/2005/8/colors/accent1_2" csCatId="accent1" phldr="1"/>
      <dgm:spPr/>
      <dgm:t>
        <a:bodyPr/>
        <a:lstStyle/>
        <a:p>
          <a:endParaRPr lang="en-US"/>
        </a:p>
      </dgm:t>
    </dgm:pt>
    <dgm:pt modelId="{632F00C3-E323-4502-B8C9-27873A44A8A7}">
      <dgm:prSet phldrT="[Text]"/>
      <dgm:spPr>
        <a:solidFill>
          <a:schemeClr val="tx2"/>
        </a:solidFill>
      </dgm:spPr>
      <dgm:t>
        <a:bodyPr/>
        <a:lstStyle/>
        <a:p>
          <a:r>
            <a:rPr lang="en-US"/>
            <a:t>Source</a:t>
          </a:r>
        </a:p>
      </dgm:t>
    </dgm:pt>
    <dgm:pt modelId="{08907DAD-2E5E-446C-AF84-284FCECFA6D4}" type="parTrans" cxnId="{889B2EF4-0117-4FA5-9765-6B60C8C82E2A}">
      <dgm:prSet/>
      <dgm:spPr/>
      <dgm:t>
        <a:bodyPr/>
        <a:lstStyle/>
        <a:p>
          <a:endParaRPr lang="en-US"/>
        </a:p>
      </dgm:t>
    </dgm:pt>
    <dgm:pt modelId="{235C824F-1D3D-4229-9E0D-C9AEA4F970B1}" type="sibTrans" cxnId="{889B2EF4-0117-4FA5-9765-6B60C8C82E2A}">
      <dgm:prSet/>
      <dgm:spPr/>
      <dgm:t>
        <a:bodyPr/>
        <a:lstStyle/>
        <a:p>
          <a:endParaRPr lang="en-US"/>
        </a:p>
      </dgm:t>
    </dgm:pt>
    <dgm:pt modelId="{E92523C0-FC80-406F-9B4D-11F9464ED3E6}">
      <dgm:prSet phldrT="[Text]"/>
      <dgm:spPr>
        <a:solidFill>
          <a:schemeClr val="tx2"/>
        </a:solidFill>
      </dgm:spPr>
      <dgm:t>
        <a:bodyPr/>
        <a:lstStyle/>
        <a:p>
          <a:r>
            <a:rPr lang="en-US"/>
            <a:t>RedFin.com</a:t>
          </a:r>
        </a:p>
      </dgm:t>
    </dgm:pt>
    <dgm:pt modelId="{3CF24807-BE1B-49D1-BB0D-5358BBB57C3B}" type="parTrans" cxnId="{ED337FFB-A6D7-4461-BDD3-FF1089DCE16B}">
      <dgm:prSet/>
      <dgm:spPr/>
      <dgm:t>
        <a:bodyPr/>
        <a:lstStyle/>
        <a:p>
          <a:endParaRPr lang="en-US"/>
        </a:p>
      </dgm:t>
    </dgm:pt>
    <dgm:pt modelId="{66E23C02-027A-4B86-9D30-ABD606F177B5}" type="sibTrans" cxnId="{ED337FFB-A6D7-4461-BDD3-FF1089DCE16B}">
      <dgm:prSet/>
      <dgm:spPr/>
      <dgm:t>
        <a:bodyPr/>
        <a:lstStyle/>
        <a:p>
          <a:endParaRPr lang="en-US"/>
        </a:p>
      </dgm:t>
    </dgm:pt>
    <dgm:pt modelId="{E8ABEBA1-CE26-40C7-9A5D-286A4A7D561C}">
      <dgm:prSet phldrT="[Text]"/>
      <dgm:spPr>
        <a:solidFill>
          <a:schemeClr val="tx2"/>
        </a:solidFill>
      </dgm:spPr>
      <dgm:t>
        <a:bodyPr/>
        <a:lstStyle/>
        <a:p>
          <a:r>
            <a:rPr lang="en-US"/>
            <a:t>Automation Process</a:t>
          </a:r>
        </a:p>
      </dgm:t>
    </dgm:pt>
    <dgm:pt modelId="{4E2F126E-9B0B-4B03-AF37-02FE59720CDD}" type="parTrans" cxnId="{CBF81F4A-9382-41E0-AECC-D51E8ABA9F57}">
      <dgm:prSet/>
      <dgm:spPr/>
      <dgm:t>
        <a:bodyPr/>
        <a:lstStyle/>
        <a:p>
          <a:endParaRPr lang="en-US"/>
        </a:p>
      </dgm:t>
    </dgm:pt>
    <dgm:pt modelId="{4963C41B-9313-4ABF-A251-3DE464B0EDA6}" type="sibTrans" cxnId="{CBF81F4A-9382-41E0-AECC-D51E8ABA9F57}">
      <dgm:prSet/>
      <dgm:spPr/>
      <dgm:t>
        <a:bodyPr/>
        <a:lstStyle/>
        <a:p>
          <a:endParaRPr lang="en-US"/>
        </a:p>
      </dgm:t>
    </dgm:pt>
    <dgm:pt modelId="{D4F87822-8ED1-4B8E-B039-889FD8A5E3C3}">
      <dgm:prSet phldrT="[Text]"/>
      <dgm:spPr>
        <a:solidFill>
          <a:schemeClr val="tx2"/>
        </a:solidFill>
      </dgm:spPr>
      <dgm:t>
        <a:bodyPr/>
        <a:lstStyle/>
        <a:p>
          <a:r>
            <a:rPr lang="en-US"/>
            <a:t>Chrome extension created using JavaScript</a:t>
          </a:r>
        </a:p>
      </dgm:t>
    </dgm:pt>
    <dgm:pt modelId="{D8238410-21D2-4F89-AD65-0EDA1D14321D}" type="parTrans" cxnId="{31711EBA-D8B7-490B-A339-12FB5E2982BA}">
      <dgm:prSet/>
      <dgm:spPr/>
      <dgm:t>
        <a:bodyPr/>
        <a:lstStyle/>
        <a:p>
          <a:endParaRPr lang="en-US"/>
        </a:p>
      </dgm:t>
    </dgm:pt>
    <dgm:pt modelId="{E7D35944-110C-4D88-AD1C-552B404F079A}" type="sibTrans" cxnId="{31711EBA-D8B7-490B-A339-12FB5E2982BA}">
      <dgm:prSet/>
      <dgm:spPr/>
      <dgm:t>
        <a:bodyPr/>
        <a:lstStyle/>
        <a:p>
          <a:endParaRPr lang="en-US"/>
        </a:p>
      </dgm:t>
    </dgm:pt>
    <dgm:pt modelId="{06854CB0-C7EF-47A9-86C2-C0AA1F070272}">
      <dgm:prSet phldrT="[Text]"/>
      <dgm:spPr>
        <a:solidFill>
          <a:schemeClr val="tx2"/>
        </a:solidFill>
      </dgm:spPr>
      <dgm:t>
        <a:bodyPr/>
        <a:lstStyle/>
        <a:p>
          <a:r>
            <a:rPr lang="en-US"/>
            <a:t>Automatically downloads html pages</a:t>
          </a:r>
        </a:p>
      </dgm:t>
    </dgm:pt>
    <dgm:pt modelId="{A46EDCAF-FA92-4808-9947-8596A58BCB1C}" type="parTrans" cxnId="{F8843DF0-24DC-4131-BFED-8195AB040B8C}">
      <dgm:prSet/>
      <dgm:spPr/>
      <dgm:t>
        <a:bodyPr/>
        <a:lstStyle/>
        <a:p>
          <a:endParaRPr lang="en-US"/>
        </a:p>
      </dgm:t>
    </dgm:pt>
    <dgm:pt modelId="{0557813F-4801-4905-896F-6C57BEE95245}" type="sibTrans" cxnId="{F8843DF0-24DC-4131-BFED-8195AB040B8C}">
      <dgm:prSet/>
      <dgm:spPr/>
      <dgm:t>
        <a:bodyPr/>
        <a:lstStyle/>
        <a:p>
          <a:endParaRPr lang="en-US"/>
        </a:p>
      </dgm:t>
    </dgm:pt>
    <dgm:pt modelId="{95497664-4D87-4577-9912-3AD67A235ECA}">
      <dgm:prSet phldrT="[Text]"/>
      <dgm:spPr>
        <a:solidFill>
          <a:schemeClr val="tx2"/>
        </a:solidFill>
      </dgm:spPr>
      <dgm:t>
        <a:bodyPr/>
        <a:lstStyle/>
        <a:p>
          <a:r>
            <a:rPr lang="en-US"/>
            <a:t>Storage</a:t>
          </a:r>
        </a:p>
      </dgm:t>
    </dgm:pt>
    <dgm:pt modelId="{B351E3FA-B2E2-46A3-964A-EE02D196C084}" type="parTrans" cxnId="{FB3CA82A-493A-4253-904F-21CAB53397B6}">
      <dgm:prSet/>
      <dgm:spPr/>
      <dgm:t>
        <a:bodyPr/>
        <a:lstStyle/>
        <a:p>
          <a:endParaRPr lang="en-US"/>
        </a:p>
      </dgm:t>
    </dgm:pt>
    <dgm:pt modelId="{5E1F9BC1-399D-4364-A937-770F8197AF0E}" type="sibTrans" cxnId="{FB3CA82A-493A-4253-904F-21CAB53397B6}">
      <dgm:prSet/>
      <dgm:spPr/>
      <dgm:t>
        <a:bodyPr/>
        <a:lstStyle/>
        <a:p>
          <a:endParaRPr lang="en-US"/>
        </a:p>
      </dgm:t>
    </dgm:pt>
    <dgm:pt modelId="{04F59515-4F92-4EB7-87E5-747C7A0243F8}">
      <dgm:prSet phldrT="[Text]"/>
      <dgm:spPr>
        <a:solidFill>
          <a:schemeClr val="tx2"/>
        </a:solidFill>
      </dgm:spPr>
      <dgm:t>
        <a:bodyPr/>
        <a:lstStyle/>
        <a:p>
          <a:r>
            <a:rPr lang="en-US"/>
            <a:t>HTML pages of houses listed in redfin are stored in local directory</a:t>
          </a:r>
        </a:p>
      </dgm:t>
    </dgm:pt>
    <dgm:pt modelId="{1CD08D0A-51DB-497C-9EBE-879FD4D03FA9}" type="parTrans" cxnId="{3B5D8F45-078C-4774-886D-4D6DC89EF8FA}">
      <dgm:prSet/>
      <dgm:spPr/>
      <dgm:t>
        <a:bodyPr/>
        <a:lstStyle/>
        <a:p>
          <a:endParaRPr lang="en-US"/>
        </a:p>
      </dgm:t>
    </dgm:pt>
    <dgm:pt modelId="{8BF2CC2A-BC61-4F94-B975-AC3C39541A83}" type="sibTrans" cxnId="{3B5D8F45-078C-4774-886D-4D6DC89EF8FA}">
      <dgm:prSet/>
      <dgm:spPr/>
      <dgm:t>
        <a:bodyPr/>
        <a:lstStyle/>
        <a:p>
          <a:endParaRPr lang="en-US"/>
        </a:p>
      </dgm:t>
    </dgm:pt>
    <dgm:pt modelId="{FECBA4B3-56B3-4428-9444-C64D0854ABE4}" type="pres">
      <dgm:prSet presAssocID="{D17EDD62-BBCE-4FDB-92BF-E19303C6D810}" presName="Name0" presStyleCnt="0">
        <dgm:presLayoutVars>
          <dgm:dir/>
          <dgm:resizeHandles val="exact"/>
        </dgm:presLayoutVars>
      </dgm:prSet>
      <dgm:spPr/>
    </dgm:pt>
    <dgm:pt modelId="{CDC27007-BD46-4723-ABCF-611B03EF79D9}" type="pres">
      <dgm:prSet presAssocID="{632F00C3-E323-4502-B8C9-27873A44A8A7}" presName="composite" presStyleCnt="0"/>
      <dgm:spPr/>
    </dgm:pt>
    <dgm:pt modelId="{8D69ABB0-C403-4235-BEDF-ADBECC1F73BC}" type="pres">
      <dgm:prSet presAssocID="{632F00C3-E323-4502-B8C9-27873A44A8A7}" presName="imagSh" presStyleLbl="bgImgPlace1" presStyleIdx="0" presStyleCnt="3" custScaleX="69280" custScaleY="69280" custLinFactNeighborX="808" custLinFactNeighborY="-6121"/>
      <dgm:spPr>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dgm:spPr>
    </dgm:pt>
    <dgm:pt modelId="{1F76B17F-292D-469A-84FB-337C5214E2EE}" type="pres">
      <dgm:prSet presAssocID="{632F00C3-E323-4502-B8C9-27873A44A8A7}" presName="txNode" presStyleLbl="node1" presStyleIdx="0" presStyleCnt="3" custScaleX="100000" custScaleY="100000" custLinFactNeighborX="21277" custLinFactNeighborY="15624">
        <dgm:presLayoutVars>
          <dgm:bulletEnabled val="1"/>
        </dgm:presLayoutVars>
      </dgm:prSet>
      <dgm:spPr/>
    </dgm:pt>
    <dgm:pt modelId="{71E1F5C9-D069-49F4-AA50-1792BB1DF65B}" type="pres">
      <dgm:prSet presAssocID="{235C824F-1D3D-4229-9E0D-C9AEA4F970B1}" presName="sibTrans" presStyleLbl="sibTrans2D1" presStyleIdx="0" presStyleCnt="2"/>
      <dgm:spPr/>
    </dgm:pt>
    <dgm:pt modelId="{D0201FED-B2F8-4658-9D88-3A5155568CAE}" type="pres">
      <dgm:prSet presAssocID="{235C824F-1D3D-4229-9E0D-C9AEA4F970B1}" presName="connTx" presStyleLbl="sibTrans2D1" presStyleIdx="0" presStyleCnt="2"/>
      <dgm:spPr/>
    </dgm:pt>
    <dgm:pt modelId="{AB8180EB-7018-441B-9EEC-8B64E4214116}" type="pres">
      <dgm:prSet presAssocID="{E8ABEBA1-CE26-40C7-9A5D-286A4A7D561C}" presName="composite" presStyleCnt="0"/>
      <dgm:spPr/>
    </dgm:pt>
    <dgm:pt modelId="{31CC7AB2-C030-4C1A-8D7B-5352D3BAEDC2}" type="pres">
      <dgm:prSet presAssocID="{E8ABEBA1-CE26-40C7-9A5D-286A4A7D561C}" presName="imagSh" presStyleLbl="bgImgPlace1" presStyleIdx="1" presStyleCnt="3" custScaleX="69280" custScaleY="69280" custLinFactNeighborX="-6116" custLinFactNeighborY="-6121"/>
      <dgm:spPr>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50000" r="-50000"/>
          </a:stretch>
        </a:blipFill>
      </dgm:spPr>
    </dgm:pt>
    <dgm:pt modelId="{0DE22B7B-AB30-4669-83AA-1D4D404C2F8C}" type="pres">
      <dgm:prSet presAssocID="{E8ABEBA1-CE26-40C7-9A5D-286A4A7D561C}" presName="txNode" presStyleLbl="node1" presStyleIdx="1" presStyleCnt="3" custScaleX="100000" custScaleY="100000" custLinFactNeighborX="13340" custLinFactNeighborY="15624">
        <dgm:presLayoutVars>
          <dgm:bulletEnabled val="1"/>
        </dgm:presLayoutVars>
      </dgm:prSet>
      <dgm:spPr/>
    </dgm:pt>
    <dgm:pt modelId="{1852BA1F-AE41-437B-898D-C4768D3CAD13}" type="pres">
      <dgm:prSet presAssocID="{4963C41B-9313-4ABF-A251-3DE464B0EDA6}" presName="sibTrans" presStyleLbl="sibTrans2D1" presStyleIdx="1" presStyleCnt="2"/>
      <dgm:spPr/>
    </dgm:pt>
    <dgm:pt modelId="{9EEDB2F9-10EE-44CF-86DC-9ED73A581BEF}" type="pres">
      <dgm:prSet presAssocID="{4963C41B-9313-4ABF-A251-3DE464B0EDA6}" presName="connTx" presStyleLbl="sibTrans2D1" presStyleIdx="1" presStyleCnt="2"/>
      <dgm:spPr/>
    </dgm:pt>
    <dgm:pt modelId="{9BD8010F-E2BB-4267-942E-A1195EBFC12A}" type="pres">
      <dgm:prSet presAssocID="{95497664-4D87-4577-9912-3AD67A235ECA}" presName="composite" presStyleCnt="0"/>
      <dgm:spPr/>
    </dgm:pt>
    <dgm:pt modelId="{ECCE4910-BE49-4EC9-84ED-651D6E5F3A1F}" type="pres">
      <dgm:prSet presAssocID="{95497664-4D87-4577-9912-3AD67A235ECA}" presName="imagSh" presStyleLbl="bgImgPlace1" presStyleIdx="2" presStyleCnt="3" custScaleX="69280" custScaleY="69280" custLinFactNeighborX="-6116" custLinFactNeighborY="-6121"/>
      <dgm:spPr>
        <a:blipFill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5000" r="-15000"/>
          </a:stretch>
        </a:blipFill>
        <a:ln>
          <a:noFill/>
        </a:ln>
      </dgm:spPr>
    </dgm:pt>
    <dgm:pt modelId="{6A7A0F0B-C7A5-44C9-9F83-7FA85136C198}" type="pres">
      <dgm:prSet presAssocID="{95497664-4D87-4577-9912-3AD67A235ECA}" presName="txNode" presStyleLbl="node1" presStyleIdx="2" presStyleCnt="3" custScaleX="100000" custScaleY="100000" custLinFactNeighborX="13527" custLinFactNeighborY="15624">
        <dgm:presLayoutVars>
          <dgm:bulletEnabled val="1"/>
        </dgm:presLayoutVars>
      </dgm:prSet>
      <dgm:spPr/>
    </dgm:pt>
  </dgm:ptLst>
  <dgm:cxnLst>
    <dgm:cxn modelId="{4A855E01-B3CF-47E5-B41C-658B5373C2D0}" type="presOf" srcId="{235C824F-1D3D-4229-9E0D-C9AEA4F970B1}" destId="{D0201FED-B2F8-4658-9D88-3A5155568CAE}" srcOrd="1" destOrd="0" presId="urn:microsoft.com/office/officeart/2005/8/layout/hProcess10"/>
    <dgm:cxn modelId="{FAD70A1A-BD52-46C8-B03F-8C026F5F4ACD}" type="presOf" srcId="{95497664-4D87-4577-9912-3AD67A235ECA}" destId="{6A7A0F0B-C7A5-44C9-9F83-7FA85136C198}" srcOrd="0" destOrd="0" presId="urn:microsoft.com/office/officeart/2005/8/layout/hProcess10"/>
    <dgm:cxn modelId="{FB3CA82A-493A-4253-904F-21CAB53397B6}" srcId="{D17EDD62-BBCE-4FDB-92BF-E19303C6D810}" destId="{95497664-4D87-4577-9912-3AD67A235ECA}" srcOrd="2" destOrd="0" parTransId="{B351E3FA-B2E2-46A3-964A-EE02D196C084}" sibTransId="{5E1F9BC1-399D-4364-A937-770F8197AF0E}"/>
    <dgm:cxn modelId="{3B5D8F45-078C-4774-886D-4D6DC89EF8FA}" srcId="{95497664-4D87-4577-9912-3AD67A235ECA}" destId="{04F59515-4F92-4EB7-87E5-747C7A0243F8}" srcOrd="0" destOrd="0" parTransId="{1CD08D0A-51DB-497C-9EBE-879FD4D03FA9}" sibTransId="{8BF2CC2A-BC61-4F94-B975-AC3C39541A83}"/>
    <dgm:cxn modelId="{CBF81F4A-9382-41E0-AECC-D51E8ABA9F57}" srcId="{D17EDD62-BBCE-4FDB-92BF-E19303C6D810}" destId="{E8ABEBA1-CE26-40C7-9A5D-286A4A7D561C}" srcOrd="1" destOrd="0" parTransId="{4E2F126E-9B0B-4B03-AF37-02FE59720CDD}" sibTransId="{4963C41B-9313-4ABF-A251-3DE464B0EDA6}"/>
    <dgm:cxn modelId="{5703B865-9EA8-4688-A8BD-C295A5CA2965}" type="presOf" srcId="{04F59515-4F92-4EB7-87E5-747C7A0243F8}" destId="{6A7A0F0B-C7A5-44C9-9F83-7FA85136C198}" srcOrd="0" destOrd="1" presId="urn:microsoft.com/office/officeart/2005/8/layout/hProcess10"/>
    <dgm:cxn modelId="{74E6759A-3F25-4F0D-BD3E-B492BBF39D47}" type="presOf" srcId="{E8ABEBA1-CE26-40C7-9A5D-286A4A7D561C}" destId="{0DE22B7B-AB30-4669-83AA-1D4D404C2F8C}" srcOrd="0" destOrd="0" presId="urn:microsoft.com/office/officeart/2005/8/layout/hProcess10"/>
    <dgm:cxn modelId="{31711EBA-D8B7-490B-A339-12FB5E2982BA}" srcId="{E8ABEBA1-CE26-40C7-9A5D-286A4A7D561C}" destId="{D4F87822-8ED1-4B8E-B039-889FD8A5E3C3}" srcOrd="0" destOrd="0" parTransId="{D8238410-21D2-4F89-AD65-0EDA1D14321D}" sibTransId="{E7D35944-110C-4D88-AD1C-552B404F079A}"/>
    <dgm:cxn modelId="{34B1A1C1-311F-4133-BEE0-E06E36085C79}" type="presOf" srcId="{632F00C3-E323-4502-B8C9-27873A44A8A7}" destId="{1F76B17F-292D-469A-84FB-337C5214E2EE}" srcOrd="0" destOrd="0" presId="urn:microsoft.com/office/officeart/2005/8/layout/hProcess10"/>
    <dgm:cxn modelId="{5A9875C5-0DCC-42BE-9393-DF428F21CA45}" type="presOf" srcId="{4963C41B-9313-4ABF-A251-3DE464B0EDA6}" destId="{1852BA1F-AE41-437B-898D-C4768D3CAD13}" srcOrd="0" destOrd="0" presId="urn:microsoft.com/office/officeart/2005/8/layout/hProcess10"/>
    <dgm:cxn modelId="{41E748C8-5AB1-4C70-9C49-CF98A4FE3421}" type="presOf" srcId="{235C824F-1D3D-4229-9E0D-C9AEA4F970B1}" destId="{71E1F5C9-D069-49F4-AA50-1792BB1DF65B}" srcOrd="0" destOrd="0" presId="urn:microsoft.com/office/officeart/2005/8/layout/hProcess10"/>
    <dgm:cxn modelId="{668C75CF-CFAB-4A31-A668-12C259FC1E2A}" type="presOf" srcId="{D4F87822-8ED1-4B8E-B039-889FD8A5E3C3}" destId="{0DE22B7B-AB30-4669-83AA-1D4D404C2F8C}" srcOrd="0" destOrd="1" presId="urn:microsoft.com/office/officeart/2005/8/layout/hProcess10"/>
    <dgm:cxn modelId="{093478D1-410D-4BD9-9D69-319FA020CD90}" type="presOf" srcId="{06854CB0-C7EF-47A9-86C2-C0AA1F070272}" destId="{0DE22B7B-AB30-4669-83AA-1D4D404C2F8C}" srcOrd="0" destOrd="2" presId="urn:microsoft.com/office/officeart/2005/8/layout/hProcess10"/>
    <dgm:cxn modelId="{1E86BAE1-4131-4DA3-B04A-E04443EFAAE8}" type="presOf" srcId="{D17EDD62-BBCE-4FDB-92BF-E19303C6D810}" destId="{FECBA4B3-56B3-4428-9444-C64D0854ABE4}" srcOrd="0" destOrd="0" presId="urn:microsoft.com/office/officeart/2005/8/layout/hProcess10"/>
    <dgm:cxn modelId="{EB14AAE2-620B-4855-BB2B-8D15D8CA6C6A}" type="presOf" srcId="{4963C41B-9313-4ABF-A251-3DE464B0EDA6}" destId="{9EEDB2F9-10EE-44CF-86DC-9ED73A581BEF}" srcOrd="1" destOrd="0" presId="urn:microsoft.com/office/officeart/2005/8/layout/hProcess10"/>
    <dgm:cxn modelId="{2FB1C1E6-DC87-4E74-822B-55FEF6A62EC8}" type="presOf" srcId="{E92523C0-FC80-406F-9B4D-11F9464ED3E6}" destId="{1F76B17F-292D-469A-84FB-337C5214E2EE}" srcOrd="0" destOrd="1" presId="urn:microsoft.com/office/officeart/2005/8/layout/hProcess10"/>
    <dgm:cxn modelId="{F8843DF0-24DC-4131-BFED-8195AB040B8C}" srcId="{E8ABEBA1-CE26-40C7-9A5D-286A4A7D561C}" destId="{06854CB0-C7EF-47A9-86C2-C0AA1F070272}" srcOrd="1" destOrd="0" parTransId="{A46EDCAF-FA92-4808-9947-8596A58BCB1C}" sibTransId="{0557813F-4801-4905-896F-6C57BEE95245}"/>
    <dgm:cxn modelId="{889B2EF4-0117-4FA5-9765-6B60C8C82E2A}" srcId="{D17EDD62-BBCE-4FDB-92BF-E19303C6D810}" destId="{632F00C3-E323-4502-B8C9-27873A44A8A7}" srcOrd="0" destOrd="0" parTransId="{08907DAD-2E5E-446C-AF84-284FCECFA6D4}" sibTransId="{235C824F-1D3D-4229-9E0D-C9AEA4F970B1}"/>
    <dgm:cxn modelId="{ED337FFB-A6D7-4461-BDD3-FF1089DCE16B}" srcId="{632F00C3-E323-4502-B8C9-27873A44A8A7}" destId="{E92523C0-FC80-406F-9B4D-11F9464ED3E6}" srcOrd="0" destOrd="0" parTransId="{3CF24807-BE1B-49D1-BB0D-5358BBB57C3B}" sibTransId="{66E23C02-027A-4B86-9D30-ABD606F177B5}"/>
    <dgm:cxn modelId="{E29D0A6A-091C-40F8-BE30-897370CDFF6E}" type="presParOf" srcId="{FECBA4B3-56B3-4428-9444-C64D0854ABE4}" destId="{CDC27007-BD46-4723-ABCF-611B03EF79D9}" srcOrd="0" destOrd="0" presId="urn:microsoft.com/office/officeart/2005/8/layout/hProcess10"/>
    <dgm:cxn modelId="{00B876A1-D048-4757-9C36-4CCE302328AD}" type="presParOf" srcId="{CDC27007-BD46-4723-ABCF-611B03EF79D9}" destId="{8D69ABB0-C403-4235-BEDF-ADBECC1F73BC}" srcOrd="0" destOrd="0" presId="urn:microsoft.com/office/officeart/2005/8/layout/hProcess10"/>
    <dgm:cxn modelId="{2241A401-7007-4B24-AC75-6369DF343A85}" type="presParOf" srcId="{CDC27007-BD46-4723-ABCF-611B03EF79D9}" destId="{1F76B17F-292D-469A-84FB-337C5214E2EE}" srcOrd="1" destOrd="0" presId="urn:microsoft.com/office/officeart/2005/8/layout/hProcess10"/>
    <dgm:cxn modelId="{F546E7CD-73CF-4557-BE93-8F6CB3B45C51}" type="presParOf" srcId="{FECBA4B3-56B3-4428-9444-C64D0854ABE4}" destId="{71E1F5C9-D069-49F4-AA50-1792BB1DF65B}" srcOrd="1" destOrd="0" presId="urn:microsoft.com/office/officeart/2005/8/layout/hProcess10"/>
    <dgm:cxn modelId="{97DAFA3F-F07D-4ECF-914D-E082232E3E5D}" type="presParOf" srcId="{71E1F5C9-D069-49F4-AA50-1792BB1DF65B}" destId="{D0201FED-B2F8-4658-9D88-3A5155568CAE}" srcOrd="0" destOrd="0" presId="urn:microsoft.com/office/officeart/2005/8/layout/hProcess10"/>
    <dgm:cxn modelId="{02E7DADD-337A-4A64-BD3A-EE600689888E}" type="presParOf" srcId="{FECBA4B3-56B3-4428-9444-C64D0854ABE4}" destId="{AB8180EB-7018-441B-9EEC-8B64E4214116}" srcOrd="2" destOrd="0" presId="urn:microsoft.com/office/officeart/2005/8/layout/hProcess10"/>
    <dgm:cxn modelId="{30543290-20A5-4D1B-9C35-BED4CC8F0E18}" type="presParOf" srcId="{AB8180EB-7018-441B-9EEC-8B64E4214116}" destId="{31CC7AB2-C030-4C1A-8D7B-5352D3BAEDC2}" srcOrd="0" destOrd="0" presId="urn:microsoft.com/office/officeart/2005/8/layout/hProcess10"/>
    <dgm:cxn modelId="{E92029E7-CE39-43FE-A3D5-D999A5CD54CF}" type="presParOf" srcId="{AB8180EB-7018-441B-9EEC-8B64E4214116}" destId="{0DE22B7B-AB30-4669-83AA-1D4D404C2F8C}" srcOrd="1" destOrd="0" presId="urn:microsoft.com/office/officeart/2005/8/layout/hProcess10"/>
    <dgm:cxn modelId="{38E6C5FE-1573-4BF8-B8B5-1D9AEEC1B45B}" type="presParOf" srcId="{FECBA4B3-56B3-4428-9444-C64D0854ABE4}" destId="{1852BA1F-AE41-437B-898D-C4768D3CAD13}" srcOrd="3" destOrd="0" presId="urn:microsoft.com/office/officeart/2005/8/layout/hProcess10"/>
    <dgm:cxn modelId="{454E36B1-A76A-4765-B2A4-BED6AF959A48}" type="presParOf" srcId="{1852BA1F-AE41-437B-898D-C4768D3CAD13}" destId="{9EEDB2F9-10EE-44CF-86DC-9ED73A581BEF}" srcOrd="0" destOrd="0" presId="urn:microsoft.com/office/officeart/2005/8/layout/hProcess10"/>
    <dgm:cxn modelId="{F5002754-A096-4A8B-91EC-DBA2BEDCC8D6}" type="presParOf" srcId="{FECBA4B3-56B3-4428-9444-C64D0854ABE4}" destId="{9BD8010F-E2BB-4267-942E-A1195EBFC12A}" srcOrd="4" destOrd="0" presId="urn:microsoft.com/office/officeart/2005/8/layout/hProcess10"/>
    <dgm:cxn modelId="{C5BA14BA-FD9A-4ABB-BD7D-DAAD7BF191FB}" type="presParOf" srcId="{9BD8010F-E2BB-4267-942E-A1195EBFC12A}" destId="{ECCE4910-BE49-4EC9-84ED-651D6E5F3A1F}" srcOrd="0" destOrd="0" presId="urn:microsoft.com/office/officeart/2005/8/layout/hProcess10"/>
    <dgm:cxn modelId="{F2368227-B4ED-43B5-9C9A-68784C0D296C}" type="presParOf" srcId="{9BD8010F-E2BB-4267-942E-A1195EBFC12A}" destId="{6A7A0F0B-C7A5-44C9-9F83-7FA85136C198}"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1A45FD-96D6-4403-9F7C-741DE1D48C97}"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1AA02108-7F5D-47A9-BF89-F56FA6E1B0E2}">
      <dgm:prSet/>
      <dgm:spPr/>
      <dgm:t>
        <a:bodyPr/>
        <a:lstStyle/>
        <a:p>
          <a:pPr>
            <a:lnSpc>
              <a:spcPct val="100000"/>
            </a:lnSpc>
            <a:defRPr b="1"/>
          </a:pPr>
          <a:r>
            <a:rPr lang="en-US"/>
            <a:t>Libraries Used:</a:t>
          </a:r>
        </a:p>
      </dgm:t>
    </dgm:pt>
    <dgm:pt modelId="{AF72B053-CAAE-4CBA-80C4-56493AFCF6D2}" type="parTrans" cxnId="{83D91E2E-6FF0-43DC-B175-AA5A8D6DC5FD}">
      <dgm:prSet/>
      <dgm:spPr/>
      <dgm:t>
        <a:bodyPr/>
        <a:lstStyle/>
        <a:p>
          <a:endParaRPr lang="en-US"/>
        </a:p>
      </dgm:t>
    </dgm:pt>
    <dgm:pt modelId="{A47E38AA-FFC7-44CC-8D4A-DFC7515A21F6}" type="sibTrans" cxnId="{83D91E2E-6FF0-43DC-B175-AA5A8D6DC5FD}">
      <dgm:prSet/>
      <dgm:spPr/>
      <dgm:t>
        <a:bodyPr/>
        <a:lstStyle/>
        <a:p>
          <a:endParaRPr lang="en-US"/>
        </a:p>
      </dgm:t>
    </dgm:pt>
    <dgm:pt modelId="{44953274-F9BD-4055-A2BA-EB851F88812F}">
      <dgm:prSet/>
      <dgm:spPr/>
      <dgm:t>
        <a:bodyPr/>
        <a:lstStyle/>
        <a:p>
          <a:pPr>
            <a:lnSpc>
              <a:spcPct val="100000"/>
            </a:lnSpc>
          </a:pPr>
          <a:r>
            <a:rPr lang="en-US"/>
            <a:t>Beautiful Soup</a:t>
          </a:r>
        </a:p>
      </dgm:t>
    </dgm:pt>
    <dgm:pt modelId="{0071FA88-5426-4B81-9DF4-4D40B6E1B342}" type="parTrans" cxnId="{42933308-D63D-4305-8BDA-FC03B4A31FAA}">
      <dgm:prSet/>
      <dgm:spPr/>
      <dgm:t>
        <a:bodyPr/>
        <a:lstStyle/>
        <a:p>
          <a:endParaRPr lang="en-US"/>
        </a:p>
      </dgm:t>
    </dgm:pt>
    <dgm:pt modelId="{493DE035-2D78-4114-BB30-E4B7AFF7A32E}" type="sibTrans" cxnId="{42933308-D63D-4305-8BDA-FC03B4A31FAA}">
      <dgm:prSet/>
      <dgm:spPr/>
      <dgm:t>
        <a:bodyPr/>
        <a:lstStyle/>
        <a:p>
          <a:endParaRPr lang="en-US"/>
        </a:p>
      </dgm:t>
    </dgm:pt>
    <dgm:pt modelId="{565D887F-AF5C-497B-889B-1BD563994361}">
      <dgm:prSet/>
      <dgm:spPr/>
      <dgm:t>
        <a:bodyPr/>
        <a:lstStyle/>
        <a:p>
          <a:pPr>
            <a:lnSpc>
              <a:spcPct val="100000"/>
            </a:lnSpc>
          </a:pPr>
          <a:r>
            <a:rPr lang="en-US"/>
            <a:t>RE</a:t>
          </a:r>
        </a:p>
      </dgm:t>
    </dgm:pt>
    <dgm:pt modelId="{0B133B8F-0681-4251-B005-74CFC77E8428}" type="parTrans" cxnId="{A3A8B554-8320-48A5-A30B-0D057A16E43C}">
      <dgm:prSet/>
      <dgm:spPr/>
      <dgm:t>
        <a:bodyPr/>
        <a:lstStyle/>
        <a:p>
          <a:endParaRPr lang="en-US"/>
        </a:p>
      </dgm:t>
    </dgm:pt>
    <dgm:pt modelId="{51BE06EC-DC5D-40F0-8CEA-C93F4B1E3C81}" type="sibTrans" cxnId="{A3A8B554-8320-48A5-A30B-0D057A16E43C}">
      <dgm:prSet/>
      <dgm:spPr/>
      <dgm:t>
        <a:bodyPr/>
        <a:lstStyle/>
        <a:p>
          <a:endParaRPr lang="en-US"/>
        </a:p>
      </dgm:t>
    </dgm:pt>
    <dgm:pt modelId="{A2AEB402-0052-468B-8D3C-C29BF7DD0DDC}">
      <dgm:prSet/>
      <dgm:spPr/>
      <dgm:t>
        <a:bodyPr/>
        <a:lstStyle/>
        <a:p>
          <a:pPr>
            <a:lnSpc>
              <a:spcPct val="100000"/>
            </a:lnSpc>
            <a:defRPr b="1"/>
          </a:pPr>
          <a:r>
            <a:rPr lang="en-US"/>
            <a:t>Data Extraction:</a:t>
          </a:r>
        </a:p>
      </dgm:t>
    </dgm:pt>
    <dgm:pt modelId="{28B9369D-FB02-4708-870F-5B7D2F9B53AB}" type="parTrans" cxnId="{C228A8C0-6E58-4F3B-8971-C57AFFD4CC26}">
      <dgm:prSet/>
      <dgm:spPr/>
      <dgm:t>
        <a:bodyPr/>
        <a:lstStyle/>
        <a:p>
          <a:endParaRPr lang="en-US"/>
        </a:p>
      </dgm:t>
    </dgm:pt>
    <dgm:pt modelId="{0456BDD3-94DF-452C-83EF-D2E5CE1323D7}" type="sibTrans" cxnId="{C228A8C0-6E58-4F3B-8971-C57AFFD4CC26}">
      <dgm:prSet/>
      <dgm:spPr/>
      <dgm:t>
        <a:bodyPr/>
        <a:lstStyle/>
        <a:p>
          <a:endParaRPr lang="en-US"/>
        </a:p>
      </dgm:t>
    </dgm:pt>
    <dgm:pt modelId="{31722693-7632-405B-BF2A-DFAF549B43C7}">
      <dgm:prSet/>
      <dgm:spPr/>
      <dgm:t>
        <a:bodyPr/>
        <a:lstStyle/>
        <a:p>
          <a:pPr>
            <a:lnSpc>
              <a:spcPct val="100000"/>
            </a:lnSpc>
          </a:pPr>
          <a:r>
            <a:rPr lang="en-US" b="0"/>
            <a:t>Nested find</a:t>
          </a:r>
        </a:p>
      </dgm:t>
    </dgm:pt>
    <dgm:pt modelId="{896FF31D-8C0C-4C3F-93F6-DADB4D444477}" type="parTrans" cxnId="{FB427DAC-8F75-4C04-847A-7A7B3272EC1F}">
      <dgm:prSet/>
      <dgm:spPr/>
      <dgm:t>
        <a:bodyPr/>
        <a:lstStyle/>
        <a:p>
          <a:endParaRPr lang="en-US"/>
        </a:p>
      </dgm:t>
    </dgm:pt>
    <dgm:pt modelId="{C8190C4D-0BF3-45B9-99F6-22459375CCA0}" type="sibTrans" cxnId="{FB427DAC-8F75-4C04-847A-7A7B3272EC1F}">
      <dgm:prSet/>
      <dgm:spPr/>
      <dgm:t>
        <a:bodyPr/>
        <a:lstStyle/>
        <a:p>
          <a:endParaRPr lang="en-US"/>
        </a:p>
      </dgm:t>
    </dgm:pt>
    <dgm:pt modelId="{AFC75079-5E6B-45FE-A85F-8C7B3BAED810}">
      <dgm:prSet/>
      <dgm:spPr/>
      <dgm:t>
        <a:bodyPr/>
        <a:lstStyle/>
        <a:p>
          <a:pPr>
            <a:lnSpc>
              <a:spcPct val="100000"/>
            </a:lnSpc>
          </a:pPr>
          <a:r>
            <a:rPr lang="en-US" b="0"/>
            <a:t>Soup’s find all</a:t>
          </a:r>
        </a:p>
      </dgm:t>
    </dgm:pt>
    <dgm:pt modelId="{26CD3FD0-0EAE-43A9-99D5-E96D1AFAE60D}" type="parTrans" cxnId="{406E1803-B57F-4FC7-8C78-2516E2C43A4F}">
      <dgm:prSet/>
      <dgm:spPr/>
      <dgm:t>
        <a:bodyPr/>
        <a:lstStyle/>
        <a:p>
          <a:endParaRPr lang="en-US"/>
        </a:p>
      </dgm:t>
    </dgm:pt>
    <dgm:pt modelId="{D148D119-2DFE-4B35-9090-BA40FA2D0D65}" type="sibTrans" cxnId="{406E1803-B57F-4FC7-8C78-2516E2C43A4F}">
      <dgm:prSet/>
      <dgm:spPr/>
      <dgm:t>
        <a:bodyPr/>
        <a:lstStyle/>
        <a:p>
          <a:endParaRPr lang="en-US"/>
        </a:p>
      </dgm:t>
    </dgm:pt>
    <dgm:pt modelId="{5CA458FD-4049-4FF8-AC5F-BA3427C18D02}">
      <dgm:prSet/>
      <dgm:spPr/>
      <dgm:t>
        <a:bodyPr/>
        <a:lstStyle/>
        <a:p>
          <a:pPr>
            <a:lnSpc>
              <a:spcPct val="100000"/>
            </a:lnSpc>
          </a:pPr>
          <a:r>
            <a:rPr lang="en-US" b="0"/>
            <a:t>RE Search</a:t>
          </a:r>
        </a:p>
      </dgm:t>
    </dgm:pt>
    <dgm:pt modelId="{32642996-F0A8-4F44-B8EC-00A286D8D60D}" type="parTrans" cxnId="{CC629188-D80C-4484-A526-AC3D2E9FD311}">
      <dgm:prSet/>
      <dgm:spPr/>
      <dgm:t>
        <a:bodyPr/>
        <a:lstStyle/>
        <a:p>
          <a:endParaRPr lang="en-US"/>
        </a:p>
      </dgm:t>
    </dgm:pt>
    <dgm:pt modelId="{E5CCEEED-9D09-4A33-B28F-30F4421DBA02}" type="sibTrans" cxnId="{CC629188-D80C-4484-A526-AC3D2E9FD311}">
      <dgm:prSet/>
      <dgm:spPr/>
      <dgm:t>
        <a:bodyPr/>
        <a:lstStyle/>
        <a:p>
          <a:endParaRPr lang="en-US"/>
        </a:p>
      </dgm:t>
    </dgm:pt>
    <dgm:pt modelId="{E87818B0-B65C-4737-ADAA-C38B21CB54F0}">
      <dgm:prSet phldr="0"/>
      <dgm:spPr/>
      <dgm:t>
        <a:bodyPr/>
        <a:lstStyle/>
        <a:p>
          <a:pPr>
            <a:lnSpc>
              <a:spcPct val="100000"/>
            </a:lnSpc>
            <a:defRPr b="1"/>
          </a:pPr>
          <a:endParaRPr lang="en-US" b="0">
            <a:latin typeface="Calibri Light" panose="020F0302020204030204"/>
          </a:endParaRPr>
        </a:p>
      </dgm:t>
    </dgm:pt>
    <dgm:pt modelId="{C379E3F2-AC32-405D-B2FB-BBD285E14ED6}" type="parTrans" cxnId="{1E3DBC01-4745-4E17-A7C6-B0D38B589267}">
      <dgm:prSet/>
      <dgm:spPr/>
    </dgm:pt>
    <dgm:pt modelId="{CA031D84-C618-4DC2-8E84-5DE7BB82E909}" type="sibTrans" cxnId="{1E3DBC01-4745-4E17-A7C6-B0D38B589267}">
      <dgm:prSet/>
      <dgm:spPr/>
    </dgm:pt>
    <dgm:pt modelId="{729E132C-D779-46FA-AA7A-73B057821ECB}" type="pres">
      <dgm:prSet presAssocID="{0F1A45FD-96D6-4403-9F7C-741DE1D48C97}" presName="root" presStyleCnt="0">
        <dgm:presLayoutVars>
          <dgm:dir/>
          <dgm:resizeHandles val="exact"/>
        </dgm:presLayoutVars>
      </dgm:prSet>
      <dgm:spPr/>
    </dgm:pt>
    <dgm:pt modelId="{31881055-2C3B-4DBD-B68A-459734EF6B48}" type="pres">
      <dgm:prSet presAssocID="{1AA02108-7F5D-47A9-BF89-F56FA6E1B0E2}" presName="compNode" presStyleCnt="0"/>
      <dgm:spPr/>
    </dgm:pt>
    <dgm:pt modelId="{5D4C3402-C9F7-458E-8FEE-721B6BCEECA3}" type="pres">
      <dgm:prSet presAssocID="{1AA02108-7F5D-47A9-BF89-F56FA6E1B0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2D2F5378-E2D6-404F-B7A3-B740DD720F4C}" type="pres">
      <dgm:prSet presAssocID="{1AA02108-7F5D-47A9-BF89-F56FA6E1B0E2}" presName="iconSpace" presStyleCnt="0"/>
      <dgm:spPr/>
    </dgm:pt>
    <dgm:pt modelId="{3FF4C62A-BDF1-47BF-B0A5-40AA036BAEAF}" type="pres">
      <dgm:prSet presAssocID="{1AA02108-7F5D-47A9-BF89-F56FA6E1B0E2}" presName="parTx" presStyleLbl="revTx" presStyleIdx="0" presStyleCnt="4">
        <dgm:presLayoutVars>
          <dgm:chMax val="0"/>
          <dgm:chPref val="0"/>
        </dgm:presLayoutVars>
      </dgm:prSet>
      <dgm:spPr/>
    </dgm:pt>
    <dgm:pt modelId="{83B16080-74B3-486A-83E4-43505BA66EEB}" type="pres">
      <dgm:prSet presAssocID="{1AA02108-7F5D-47A9-BF89-F56FA6E1B0E2}" presName="txSpace" presStyleCnt="0"/>
      <dgm:spPr/>
    </dgm:pt>
    <dgm:pt modelId="{D3042598-E386-4C89-A653-82D94F5C2964}" type="pres">
      <dgm:prSet presAssocID="{1AA02108-7F5D-47A9-BF89-F56FA6E1B0E2}" presName="desTx" presStyleLbl="revTx" presStyleIdx="1" presStyleCnt="4">
        <dgm:presLayoutVars/>
      </dgm:prSet>
      <dgm:spPr/>
    </dgm:pt>
    <dgm:pt modelId="{3FFA6713-67FA-441D-A7F7-EB4F44BF6E27}" type="pres">
      <dgm:prSet presAssocID="{A47E38AA-FFC7-44CC-8D4A-DFC7515A21F6}" presName="sibTrans" presStyleCnt="0"/>
      <dgm:spPr/>
    </dgm:pt>
    <dgm:pt modelId="{05DC3461-824B-4111-A583-9644782DF180}" type="pres">
      <dgm:prSet presAssocID="{A2AEB402-0052-468B-8D3C-C29BF7DD0DDC}" presName="compNode" presStyleCnt="0"/>
      <dgm:spPr/>
    </dgm:pt>
    <dgm:pt modelId="{1D50BE97-A4C7-45A6-987B-87890A2B773C}" type="pres">
      <dgm:prSet presAssocID="{A2AEB402-0052-468B-8D3C-C29BF7DD0D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83FD074E-3884-4FB0-AFAD-0796C1695D8B}" type="pres">
      <dgm:prSet presAssocID="{A2AEB402-0052-468B-8D3C-C29BF7DD0DDC}" presName="iconSpace" presStyleCnt="0"/>
      <dgm:spPr/>
    </dgm:pt>
    <dgm:pt modelId="{92BF815D-D741-4E60-9BF8-C294D1A72500}" type="pres">
      <dgm:prSet presAssocID="{A2AEB402-0052-468B-8D3C-C29BF7DD0DDC}" presName="parTx" presStyleLbl="revTx" presStyleIdx="2" presStyleCnt="4">
        <dgm:presLayoutVars>
          <dgm:chMax val="0"/>
          <dgm:chPref val="0"/>
        </dgm:presLayoutVars>
      </dgm:prSet>
      <dgm:spPr/>
    </dgm:pt>
    <dgm:pt modelId="{C9743BA8-09E5-4D7E-BC69-00D9924322E7}" type="pres">
      <dgm:prSet presAssocID="{A2AEB402-0052-468B-8D3C-C29BF7DD0DDC}" presName="txSpace" presStyleCnt="0"/>
      <dgm:spPr/>
    </dgm:pt>
    <dgm:pt modelId="{9F1FBC63-85B8-4F6D-A455-B6E027D53DC3}" type="pres">
      <dgm:prSet presAssocID="{A2AEB402-0052-468B-8D3C-C29BF7DD0DDC}" presName="desTx" presStyleLbl="revTx" presStyleIdx="3" presStyleCnt="4">
        <dgm:presLayoutVars/>
      </dgm:prSet>
      <dgm:spPr/>
    </dgm:pt>
  </dgm:ptLst>
  <dgm:cxnLst>
    <dgm:cxn modelId="{1E3DBC01-4745-4E17-A7C6-B0D38B589267}" srcId="{1AA02108-7F5D-47A9-BF89-F56FA6E1B0E2}" destId="{E87818B0-B65C-4737-ADAA-C38B21CB54F0}" srcOrd="2" destOrd="0" parTransId="{C379E3F2-AC32-405D-B2FB-BBD285E14ED6}" sibTransId="{CA031D84-C618-4DC2-8E84-5DE7BB82E909}"/>
    <dgm:cxn modelId="{D1FE9402-1B56-469F-894D-A0AC2C2508C3}" type="presOf" srcId="{A2AEB402-0052-468B-8D3C-C29BF7DD0DDC}" destId="{92BF815D-D741-4E60-9BF8-C294D1A72500}" srcOrd="0" destOrd="0" presId="urn:microsoft.com/office/officeart/2018/2/layout/IconLabelDescriptionList"/>
    <dgm:cxn modelId="{406E1803-B57F-4FC7-8C78-2516E2C43A4F}" srcId="{A2AEB402-0052-468B-8D3C-C29BF7DD0DDC}" destId="{AFC75079-5E6B-45FE-A85F-8C7B3BAED810}" srcOrd="1" destOrd="0" parTransId="{26CD3FD0-0EAE-43A9-99D5-E96D1AFAE60D}" sibTransId="{D148D119-2DFE-4B35-9090-BA40FA2D0D65}"/>
    <dgm:cxn modelId="{42933308-D63D-4305-8BDA-FC03B4A31FAA}" srcId="{1AA02108-7F5D-47A9-BF89-F56FA6E1B0E2}" destId="{44953274-F9BD-4055-A2BA-EB851F88812F}" srcOrd="0" destOrd="0" parTransId="{0071FA88-5426-4B81-9DF4-4D40B6E1B342}" sibTransId="{493DE035-2D78-4114-BB30-E4B7AFF7A32E}"/>
    <dgm:cxn modelId="{83D91E2E-6FF0-43DC-B175-AA5A8D6DC5FD}" srcId="{0F1A45FD-96D6-4403-9F7C-741DE1D48C97}" destId="{1AA02108-7F5D-47A9-BF89-F56FA6E1B0E2}" srcOrd="0" destOrd="0" parTransId="{AF72B053-CAAE-4CBA-80C4-56493AFCF6D2}" sibTransId="{A47E38AA-FFC7-44CC-8D4A-DFC7515A21F6}"/>
    <dgm:cxn modelId="{A3A8B554-8320-48A5-A30B-0D057A16E43C}" srcId="{1AA02108-7F5D-47A9-BF89-F56FA6E1B0E2}" destId="{565D887F-AF5C-497B-889B-1BD563994361}" srcOrd="1" destOrd="0" parTransId="{0B133B8F-0681-4251-B005-74CFC77E8428}" sibTransId="{51BE06EC-DC5D-40F0-8CEA-C93F4B1E3C81}"/>
    <dgm:cxn modelId="{6354AD75-EFAA-4541-AEB5-A515E366F4FF}" type="presOf" srcId="{5CA458FD-4049-4FF8-AC5F-BA3427C18D02}" destId="{9F1FBC63-85B8-4F6D-A455-B6E027D53DC3}" srcOrd="0" destOrd="2" presId="urn:microsoft.com/office/officeart/2018/2/layout/IconLabelDescriptionList"/>
    <dgm:cxn modelId="{9BD8D979-BFBA-4478-8AC8-379259227DDC}" type="presOf" srcId="{E87818B0-B65C-4737-ADAA-C38B21CB54F0}" destId="{D3042598-E386-4C89-A653-82D94F5C2964}" srcOrd="0" destOrd="2" presId="urn:microsoft.com/office/officeart/2018/2/layout/IconLabelDescriptionList"/>
    <dgm:cxn modelId="{CC629188-D80C-4484-A526-AC3D2E9FD311}" srcId="{A2AEB402-0052-468B-8D3C-C29BF7DD0DDC}" destId="{5CA458FD-4049-4FF8-AC5F-BA3427C18D02}" srcOrd="2" destOrd="0" parTransId="{32642996-F0A8-4F44-B8EC-00A286D8D60D}" sibTransId="{E5CCEEED-9D09-4A33-B28F-30F4421DBA02}"/>
    <dgm:cxn modelId="{FB427DAC-8F75-4C04-847A-7A7B3272EC1F}" srcId="{A2AEB402-0052-468B-8D3C-C29BF7DD0DDC}" destId="{31722693-7632-405B-BF2A-DFAF549B43C7}" srcOrd="0" destOrd="0" parTransId="{896FF31D-8C0C-4C3F-93F6-DADB4D444477}" sibTransId="{C8190C4D-0BF3-45B9-99F6-22459375CCA0}"/>
    <dgm:cxn modelId="{4DC427BC-2709-4FAA-96CE-1B76E738CEC3}" type="presOf" srcId="{AFC75079-5E6B-45FE-A85F-8C7B3BAED810}" destId="{9F1FBC63-85B8-4F6D-A455-B6E027D53DC3}" srcOrd="0" destOrd="1" presId="urn:microsoft.com/office/officeart/2018/2/layout/IconLabelDescriptionList"/>
    <dgm:cxn modelId="{C228A8C0-6E58-4F3B-8971-C57AFFD4CC26}" srcId="{0F1A45FD-96D6-4403-9F7C-741DE1D48C97}" destId="{A2AEB402-0052-468B-8D3C-C29BF7DD0DDC}" srcOrd="1" destOrd="0" parTransId="{28B9369D-FB02-4708-870F-5B7D2F9B53AB}" sibTransId="{0456BDD3-94DF-452C-83EF-D2E5CE1323D7}"/>
    <dgm:cxn modelId="{1BEA02CA-3C0A-4A75-83C6-0448816F64C4}" type="presOf" srcId="{0F1A45FD-96D6-4403-9F7C-741DE1D48C97}" destId="{729E132C-D779-46FA-AA7A-73B057821ECB}" srcOrd="0" destOrd="0" presId="urn:microsoft.com/office/officeart/2018/2/layout/IconLabelDescriptionList"/>
    <dgm:cxn modelId="{B3030ACA-8529-46BF-B9D3-A5B4AFB04F78}" type="presOf" srcId="{565D887F-AF5C-497B-889B-1BD563994361}" destId="{D3042598-E386-4C89-A653-82D94F5C2964}" srcOrd="0" destOrd="1" presId="urn:microsoft.com/office/officeart/2018/2/layout/IconLabelDescriptionList"/>
    <dgm:cxn modelId="{50E003D6-474C-4C95-A32F-A8D2430513A5}" type="presOf" srcId="{31722693-7632-405B-BF2A-DFAF549B43C7}" destId="{9F1FBC63-85B8-4F6D-A455-B6E027D53DC3}" srcOrd="0" destOrd="0" presId="urn:microsoft.com/office/officeart/2018/2/layout/IconLabelDescriptionList"/>
    <dgm:cxn modelId="{3A4C3FE4-9C6F-4809-AE58-F34C30F726C2}" type="presOf" srcId="{1AA02108-7F5D-47A9-BF89-F56FA6E1B0E2}" destId="{3FF4C62A-BDF1-47BF-B0A5-40AA036BAEAF}" srcOrd="0" destOrd="0" presId="urn:microsoft.com/office/officeart/2018/2/layout/IconLabelDescriptionList"/>
    <dgm:cxn modelId="{B9BD5FFA-375B-4202-A09A-95187D0D9CDA}" type="presOf" srcId="{44953274-F9BD-4055-A2BA-EB851F88812F}" destId="{D3042598-E386-4C89-A653-82D94F5C2964}" srcOrd="0" destOrd="0" presId="urn:microsoft.com/office/officeart/2018/2/layout/IconLabelDescriptionList"/>
    <dgm:cxn modelId="{623456F6-6388-425B-9EF9-2348A22B0BB4}" type="presParOf" srcId="{729E132C-D779-46FA-AA7A-73B057821ECB}" destId="{31881055-2C3B-4DBD-B68A-459734EF6B48}" srcOrd="0" destOrd="0" presId="urn:microsoft.com/office/officeart/2018/2/layout/IconLabelDescriptionList"/>
    <dgm:cxn modelId="{E8C67E5E-529B-41E5-82EA-75578E0C8247}" type="presParOf" srcId="{31881055-2C3B-4DBD-B68A-459734EF6B48}" destId="{5D4C3402-C9F7-458E-8FEE-721B6BCEECA3}" srcOrd="0" destOrd="0" presId="urn:microsoft.com/office/officeart/2018/2/layout/IconLabelDescriptionList"/>
    <dgm:cxn modelId="{71320E09-BA5E-4916-9DA1-6B0BC366119B}" type="presParOf" srcId="{31881055-2C3B-4DBD-B68A-459734EF6B48}" destId="{2D2F5378-E2D6-404F-B7A3-B740DD720F4C}" srcOrd="1" destOrd="0" presId="urn:microsoft.com/office/officeart/2018/2/layout/IconLabelDescriptionList"/>
    <dgm:cxn modelId="{5EA2B108-EA94-406E-84E2-C4972B8E43F0}" type="presParOf" srcId="{31881055-2C3B-4DBD-B68A-459734EF6B48}" destId="{3FF4C62A-BDF1-47BF-B0A5-40AA036BAEAF}" srcOrd="2" destOrd="0" presId="urn:microsoft.com/office/officeart/2018/2/layout/IconLabelDescriptionList"/>
    <dgm:cxn modelId="{1BA997FA-B391-48D7-A2B7-53578C9641EB}" type="presParOf" srcId="{31881055-2C3B-4DBD-B68A-459734EF6B48}" destId="{83B16080-74B3-486A-83E4-43505BA66EEB}" srcOrd="3" destOrd="0" presId="urn:microsoft.com/office/officeart/2018/2/layout/IconLabelDescriptionList"/>
    <dgm:cxn modelId="{5D427AE1-2EB8-4EBB-BCB4-43A848E841C3}" type="presParOf" srcId="{31881055-2C3B-4DBD-B68A-459734EF6B48}" destId="{D3042598-E386-4C89-A653-82D94F5C2964}" srcOrd="4" destOrd="0" presId="urn:microsoft.com/office/officeart/2018/2/layout/IconLabelDescriptionList"/>
    <dgm:cxn modelId="{EEB98AD5-F406-4C8D-9AED-3AA73DCB5D0D}" type="presParOf" srcId="{729E132C-D779-46FA-AA7A-73B057821ECB}" destId="{3FFA6713-67FA-441D-A7F7-EB4F44BF6E27}" srcOrd="1" destOrd="0" presId="urn:microsoft.com/office/officeart/2018/2/layout/IconLabelDescriptionList"/>
    <dgm:cxn modelId="{B3ACE5E1-46AA-4F94-9098-FE8C3B54FACD}" type="presParOf" srcId="{729E132C-D779-46FA-AA7A-73B057821ECB}" destId="{05DC3461-824B-4111-A583-9644782DF180}" srcOrd="2" destOrd="0" presId="urn:microsoft.com/office/officeart/2018/2/layout/IconLabelDescriptionList"/>
    <dgm:cxn modelId="{5054373F-F9E9-4AFE-A134-DFA267325291}" type="presParOf" srcId="{05DC3461-824B-4111-A583-9644782DF180}" destId="{1D50BE97-A4C7-45A6-987B-87890A2B773C}" srcOrd="0" destOrd="0" presId="urn:microsoft.com/office/officeart/2018/2/layout/IconLabelDescriptionList"/>
    <dgm:cxn modelId="{3891DB27-ADCC-46D1-9AFB-AF6D29BA8B5C}" type="presParOf" srcId="{05DC3461-824B-4111-A583-9644782DF180}" destId="{83FD074E-3884-4FB0-AFAD-0796C1695D8B}" srcOrd="1" destOrd="0" presId="urn:microsoft.com/office/officeart/2018/2/layout/IconLabelDescriptionList"/>
    <dgm:cxn modelId="{BB56784A-5E99-49A8-975D-1C5E8B95EED8}" type="presParOf" srcId="{05DC3461-824B-4111-A583-9644782DF180}" destId="{92BF815D-D741-4E60-9BF8-C294D1A72500}" srcOrd="2" destOrd="0" presId="urn:microsoft.com/office/officeart/2018/2/layout/IconLabelDescriptionList"/>
    <dgm:cxn modelId="{659457A9-CA22-4053-B20D-3F88A5E33848}" type="presParOf" srcId="{05DC3461-824B-4111-A583-9644782DF180}" destId="{C9743BA8-09E5-4D7E-BC69-00D9924322E7}" srcOrd="3" destOrd="0" presId="urn:microsoft.com/office/officeart/2018/2/layout/IconLabelDescriptionList"/>
    <dgm:cxn modelId="{3C9FF4AB-2C9B-4383-89AC-0EDC8C01D03A}" type="presParOf" srcId="{05DC3461-824B-4111-A583-9644782DF180}" destId="{9F1FBC63-85B8-4F6D-A455-B6E027D53DC3}" srcOrd="4" destOrd="0" presId="urn:microsoft.com/office/officeart/2018/2/layout/IconLabelDescription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1A45FD-96D6-4403-9F7C-741DE1D48C97}"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1AA02108-7F5D-47A9-BF89-F56FA6E1B0E2}">
      <dgm:prSet/>
      <dgm:spPr/>
      <dgm:t>
        <a:bodyPr/>
        <a:lstStyle/>
        <a:p>
          <a:pPr>
            <a:lnSpc>
              <a:spcPct val="100000"/>
            </a:lnSpc>
            <a:defRPr b="1"/>
          </a:pPr>
          <a:r>
            <a:rPr lang="en-US"/>
            <a:t>Libraries Used:</a:t>
          </a:r>
        </a:p>
      </dgm:t>
    </dgm:pt>
    <dgm:pt modelId="{AF72B053-CAAE-4CBA-80C4-56493AFCF6D2}" type="parTrans" cxnId="{83D91E2E-6FF0-43DC-B175-AA5A8D6DC5FD}">
      <dgm:prSet/>
      <dgm:spPr/>
      <dgm:t>
        <a:bodyPr/>
        <a:lstStyle/>
        <a:p>
          <a:endParaRPr lang="en-US"/>
        </a:p>
      </dgm:t>
    </dgm:pt>
    <dgm:pt modelId="{A47E38AA-FFC7-44CC-8D4A-DFC7515A21F6}" type="sibTrans" cxnId="{83D91E2E-6FF0-43DC-B175-AA5A8D6DC5FD}">
      <dgm:prSet/>
      <dgm:spPr/>
      <dgm:t>
        <a:bodyPr/>
        <a:lstStyle/>
        <a:p>
          <a:endParaRPr lang="en-US"/>
        </a:p>
      </dgm:t>
    </dgm:pt>
    <dgm:pt modelId="{44953274-F9BD-4055-A2BA-EB851F88812F}">
      <dgm:prSet/>
      <dgm:spPr/>
      <dgm:t>
        <a:bodyPr/>
        <a:lstStyle/>
        <a:p>
          <a:pPr>
            <a:lnSpc>
              <a:spcPct val="100000"/>
            </a:lnSpc>
          </a:pPr>
          <a:r>
            <a:rPr lang="en-US"/>
            <a:t>Beautiful Soup</a:t>
          </a:r>
        </a:p>
      </dgm:t>
    </dgm:pt>
    <dgm:pt modelId="{0071FA88-5426-4B81-9DF4-4D40B6E1B342}" type="parTrans" cxnId="{42933308-D63D-4305-8BDA-FC03B4A31FAA}">
      <dgm:prSet/>
      <dgm:spPr/>
      <dgm:t>
        <a:bodyPr/>
        <a:lstStyle/>
        <a:p>
          <a:endParaRPr lang="en-US"/>
        </a:p>
      </dgm:t>
    </dgm:pt>
    <dgm:pt modelId="{493DE035-2D78-4114-BB30-E4B7AFF7A32E}" type="sibTrans" cxnId="{42933308-D63D-4305-8BDA-FC03B4A31FAA}">
      <dgm:prSet/>
      <dgm:spPr/>
      <dgm:t>
        <a:bodyPr/>
        <a:lstStyle/>
        <a:p>
          <a:endParaRPr lang="en-US"/>
        </a:p>
      </dgm:t>
    </dgm:pt>
    <dgm:pt modelId="{565D887F-AF5C-497B-889B-1BD563994361}">
      <dgm:prSet/>
      <dgm:spPr/>
      <dgm:t>
        <a:bodyPr/>
        <a:lstStyle/>
        <a:p>
          <a:pPr>
            <a:lnSpc>
              <a:spcPct val="100000"/>
            </a:lnSpc>
          </a:pPr>
          <a:r>
            <a:rPr lang="en-US"/>
            <a:t>RE</a:t>
          </a:r>
        </a:p>
      </dgm:t>
    </dgm:pt>
    <dgm:pt modelId="{0B133B8F-0681-4251-B005-74CFC77E8428}" type="parTrans" cxnId="{A3A8B554-8320-48A5-A30B-0D057A16E43C}">
      <dgm:prSet/>
      <dgm:spPr/>
      <dgm:t>
        <a:bodyPr/>
        <a:lstStyle/>
        <a:p>
          <a:endParaRPr lang="en-US"/>
        </a:p>
      </dgm:t>
    </dgm:pt>
    <dgm:pt modelId="{51BE06EC-DC5D-40F0-8CEA-C93F4B1E3C81}" type="sibTrans" cxnId="{A3A8B554-8320-48A5-A30B-0D057A16E43C}">
      <dgm:prSet/>
      <dgm:spPr/>
      <dgm:t>
        <a:bodyPr/>
        <a:lstStyle/>
        <a:p>
          <a:endParaRPr lang="en-US"/>
        </a:p>
      </dgm:t>
    </dgm:pt>
    <dgm:pt modelId="{A2AEB402-0052-468B-8D3C-C29BF7DD0DDC}">
      <dgm:prSet/>
      <dgm:spPr/>
      <dgm:t>
        <a:bodyPr/>
        <a:lstStyle/>
        <a:p>
          <a:pPr>
            <a:lnSpc>
              <a:spcPct val="100000"/>
            </a:lnSpc>
            <a:defRPr b="1"/>
          </a:pPr>
          <a:r>
            <a:rPr lang="en-US"/>
            <a:t>Data Extraction:</a:t>
          </a:r>
        </a:p>
      </dgm:t>
    </dgm:pt>
    <dgm:pt modelId="{28B9369D-FB02-4708-870F-5B7D2F9B53AB}" type="parTrans" cxnId="{C228A8C0-6E58-4F3B-8971-C57AFFD4CC26}">
      <dgm:prSet/>
      <dgm:spPr/>
      <dgm:t>
        <a:bodyPr/>
        <a:lstStyle/>
        <a:p>
          <a:endParaRPr lang="en-US"/>
        </a:p>
      </dgm:t>
    </dgm:pt>
    <dgm:pt modelId="{0456BDD3-94DF-452C-83EF-D2E5CE1323D7}" type="sibTrans" cxnId="{C228A8C0-6E58-4F3B-8971-C57AFFD4CC26}">
      <dgm:prSet/>
      <dgm:spPr/>
      <dgm:t>
        <a:bodyPr/>
        <a:lstStyle/>
        <a:p>
          <a:endParaRPr lang="en-US"/>
        </a:p>
      </dgm:t>
    </dgm:pt>
    <dgm:pt modelId="{31722693-7632-405B-BF2A-DFAF549B43C7}">
      <dgm:prSet/>
      <dgm:spPr/>
      <dgm:t>
        <a:bodyPr/>
        <a:lstStyle/>
        <a:p>
          <a:pPr>
            <a:lnSpc>
              <a:spcPct val="100000"/>
            </a:lnSpc>
          </a:pPr>
          <a:r>
            <a:rPr lang="en-US" b="1"/>
            <a:t>Nested find</a:t>
          </a:r>
        </a:p>
      </dgm:t>
    </dgm:pt>
    <dgm:pt modelId="{896FF31D-8C0C-4C3F-93F6-DADB4D444477}" type="parTrans" cxnId="{FB427DAC-8F75-4C04-847A-7A7B3272EC1F}">
      <dgm:prSet/>
      <dgm:spPr/>
      <dgm:t>
        <a:bodyPr/>
        <a:lstStyle/>
        <a:p>
          <a:endParaRPr lang="en-US"/>
        </a:p>
      </dgm:t>
    </dgm:pt>
    <dgm:pt modelId="{C8190C4D-0BF3-45B9-99F6-22459375CCA0}" type="sibTrans" cxnId="{FB427DAC-8F75-4C04-847A-7A7B3272EC1F}">
      <dgm:prSet/>
      <dgm:spPr/>
      <dgm:t>
        <a:bodyPr/>
        <a:lstStyle/>
        <a:p>
          <a:endParaRPr lang="en-US"/>
        </a:p>
      </dgm:t>
    </dgm:pt>
    <dgm:pt modelId="{AFC75079-5E6B-45FE-A85F-8C7B3BAED810}">
      <dgm:prSet/>
      <dgm:spPr/>
      <dgm:t>
        <a:bodyPr/>
        <a:lstStyle/>
        <a:p>
          <a:pPr>
            <a:lnSpc>
              <a:spcPct val="100000"/>
            </a:lnSpc>
          </a:pPr>
          <a:r>
            <a:rPr lang="en-US"/>
            <a:t>Soup’s find all</a:t>
          </a:r>
        </a:p>
      </dgm:t>
    </dgm:pt>
    <dgm:pt modelId="{26CD3FD0-0EAE-43A9-99D5-E96D1AFAE60D}" type="parTrans" cxnId="{406E1803-B57F-4FC7-8C78-2516E2C43A4F}">
      <dgm:prSet/>
      <dgm:spPr/>
      <dgm:t>
        <a:bodyPr/>
        <a:lstStyle/>
        <a:p>
          <a:endParaRPr lang="en-US"/>
        </a:p>
      </dgm:t>
    </dgm:pt>
    <dgm:pt modelId="{D148D119-2DFE-4B35-9090-BA40FA2D0D65}" type="sibTrans" cxnId="{406E1803-B57F-4FC7-8C78-2516E2C43A4F}">
      <dgm:prSet/>
      <dgm:spPr/>
      <dgm:t>
        <a:bodyPr/>
        <a:lstStyle/>
        <a:p>
          <a:endParaRPr lang="en-US"/>
        </a:p>
      </dgm:t>
    </dgm:pt>
    <dgm:pt modelId="{5CA458FD-4049-4FF8-AC5F-BA3427C18D02}">
      <dgm:prSet/>
      <dgm:spPr/>
      <dgm:t>
        <a:bodyPr/>
        <a:lstStyle/>
        <a:p>
          <a:pPr>
            <a:lnSpc>
              <a:spcPct val="100000"/>
            </a:lnSpc>
          </a:pPr>
          <a:r>
            <a:rPr lang="en-US"/>
            <a:t>RE Search</a:t>
          </a:r>
        </a:p>
      </dgm:t>
    </dgm:pt>
    <dgm:pt modelId="{32642996-F0A8-4F44-B8EC-00A286D8D60D}" type="parTrans" cxnId="{CC629188-D80C-4484-A526-AC3D2E9FD311}">
      <dgm:prSet/>
      <dgm:spPr/>
      <dgm:t>
        <a:bodyPr/>
        <a:lstStyle/>
        <a:p>
          <a:endParaRPr lang="en-US"/>
        </a:p>
      </dgm:t>
    </dgm:pt>
    <dgm:pt modelId="{E5CCEEED-9D09-4A33-B28F-30F4421DBA02}" type="sibTrans" cxnId="{CC629188-D80C-4484-A526-AC3D2E9FD311}">
      <dgm:prSet/>
      <dgm:spPr/>
      <dgm:t>
        <a:bodyPr/>
        <a:lstStyle/>
        <a:p>
          <a:endParaRPr lang="en-US"/>
        </a:p>
      </dgm:t>
    </dgm:pt>
    <dgm:pt modelId="{729E132C-D779-46FA-AA7A-73B057821ECB}" type="pres">
      <dgm:prSet presAssocID="{0F1A45FD-96D6-4403-9F7C-741DE1D48C97}" presName="root" presStyleCnt="0">
        <dgm:presLayoutVars>
          <dgm:dir/>
          <dgm:resizeHandles val="exact"/>
        </dgm:presLayoutVars>
      </dgm:prSet>
      <dgm:spPr/>
    </dgm:pt>
    <dgm:pt modelId="{31881055-2C3B-4DBD-B68A-459734EF6B48}" type="pres">
      <dgm:prSet presAssocID="{1AA02108-7F5D-47A9-BF89-F56FA6E1B0E2}" presName="compNode" presStyleCnt="0"/>
      <dgm:spPr/>
    </dgm:pt>
    <dgm:pt modelId="{5D4C3402-C9F7-458E-8FEE-721B6BCEECA3}" type="pres">
      <dgm:prSet presAssocID="{1AA02108-7F5D-47A9-BF89-F56FA6E1B0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2D2F5378-E2D6-404F-B7A3-B740DD720F4C}" type="pres">
      <dgm:prSet presAssocID="{1AA02108-7F5D-47A9-BF89-F56FA6E1B0E2}" presName="iconSpace" presStyleCnt="0"/>
      <dgm:spPr/>
    </dgm:pt>
    <dgm:pt modelId="{3FF4C62A-BDF1-47BF-B0A5-40AA036BAEAF}" type="pres">
      <dgm:prSet presAssocID="{1AA02108-7F5D-47A9-BF89-F56FA6E1B0E2}" presName="parTx" presStyleLbl="revTx" presStyleIdx="0" presStyleCnt="4">
        <dgm:presLayoutVars>
          <dgm:chMax val="0"/>
          <dgm:chPref val="0"/>
        </dgm:presLayoutVars>
      </dgm:prSet>
      <dgm:spPr/>
    </dgm:pt>
    <dgm:pt modelId="{83B16080-74B3-486A-83E4-43505BA66EEB}" type="pres">
      <dgm:prSet presAssocID="{1AA02108-7F5D-47A9-BF89-F56FA6E1B0E2}" presName="txSpace" presStyleCnt="0"/>
      <dgm:spPr/>
    </dgm:pt>
    <dgm:pt modelId="{D3042598-E386-4C89-A653-82D94F5C2964}" type="pres">
      <dgm:prSet presAssocID="{1AA02108-7F5D-47A9-BF89-F56FA6E1B0E2}" presName="desTx" presStyleLbl="revTx" presStyleIdx="1" presStyleCnt="4">
        <dgm:presLayoutVars/>
      </dgm:prSet>
      <dgm:spPr/>
    </dgm:pt>
    <dgm:pt modelId="{3FFA6713-67FA-441D-A7F7-EB4F44BF6E27}" type="pres">
      <dgm:prSet presAssocID="{A47E38AA-FFC7-44CC-8D4A-DFC7515A21F6}" presName="sibTrans" presStyleCnt="0"/>
      <dgm:spPr/>
    </dgm:pt>
    <dgm:pt modelId="{05DC3461-824B-4111-A583-9644782DF180}" type="pres">
      <dgm:prSet presAssocID="{A2AEB402-0052-468B-8D3C-C29BF7DD0DDC}" presName="compNode" presStyleCnt="0"/>
      <dgm:spPr/>
    </dgm:pt>
    <dgm:pt modelId="{1D50BE97-A4C7-45A6-987B-87890A2B773C}" type="pres">
      <dgm:prSet presAssocID="{A2AEB402-0052-468B-8D3C-C29BF7DD0D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83FD074E-3884-4FB0-AFAD-0796C1695D8B}" type="pres">
      <dgm:prSet presAssocID="{A2AEB402-0052-468B-8D3C-C29BF7DD0DDC}" presName="iconSpace" presStyleCnt="0"/>
      <dgm:spPr/>
    </dgm:pt>
    <dgm:pt modelId="{92BF815D-D741-4E60-9BF8-C294D1A72500}" type="pres">
      <dgm:prSet presAssocID="{A2AEB402-0052-468B-8D3C-C29BF7DD0DDC}" presName="parTx" presStyleLbl="revTx" presStyleIdx="2" presStyleCnt="4">
        <dgm:presLayoutVars>
          <dgm:chMax val="0"/>
          <dgm:chPref val="0"/>
        </dgm:presLayoutVars>
      </dgm:prSet>
      <dgm:spPr/>
    </dgm:pt>
    <dgm:pt modelId="{C9743BA8-09E5-4D7E-BC69-00D9924322E7}" type="pres">
      <dgm:prSet presAssocID="{A2AEB402-0052-468B-8D3C-C29BF7DD0DDC}" presName="txSpace" presStyleCnt="0"/>
      <dgm:spPr/>
    </dgm:pt>
    <dgm:pt modelId="{9F1FBC63-85B8-4F6D-A455-B6E027D53DC3}" type="pres">
      <dgm:prSet presAssocID="{A2AEB402-0052-468B-8D3C-C29BF7DD0DDC}" presName="desTx" presStyleLbl="revTx" presStyleIdx="3" presStyleCnt="4">
        <dgm:presLayoutVars/>
      </dgm:prSet>
      <dgm:spPr/>
    </dgm:pt>
  </dgm:ptLst>
  <dgm:cxnLst>
    <dgm:cxn modelId="{406E1803-B57F-4FC7-8C78-2516E2C43A4F}" srcId="{A2AEB402-0052-468B-8D3C-C29BF7DD0DDC}" destId="{AFC75079-5E6B-45FE-A85F-8C7B3BAED810}" srcOrd="1" destOrd="0" parTransId="{26CD3FD0-0EAE-43A9-99D5-E96D1AFAE60D}" sibTransId="{D148D119-2DFE-4B35-9090-BA40FA2D0D65}"/>
    <dgm:cxn modelId="{42933308-D63D-4305-8BDA-FC03B4A31FAA}" srcId="{1AA02108-7F5D-47A9-BF89-F56FA6E1B0E2}" destId="{44953274-F9BD-4055-A2BA-EB851F88812F}" srcOrd="0" destOrd="0" parTransId="{0071FA88-5426-4B81-9DF4-4D40B6E1B342}" sibTransId="{493DE035-2D78-4114-BB30-E4B7AFF7A32E}"/>
    <dgm:cxn modelId="{370B2012-EE91-4E31-B133-E7C199E1E355}" type="presOf" srcId="{565D887F-AF5C-497B-889B-1BD563994361}" destId="{D3042598-E386-4C89-A653-82D94F5C2964}" srcOrd="0" destOrd="1" presId="urn:microsoft.com/office/officeart/2018/2/layout/IconLabelDescriptionList"/>
    <dgm:cxn modelId="{07974224-39DC-4F88-8E6A-7292664C90BA}" type="presOf" srcId="{1AA02108-7F5D-47A9-BF89-F56FA6E1B0E2}" destId="{3FF4C62A-BDF1-47BF-B0A5-40AA036BAEAF}" srcOrd="0" destOrd="0" presId="urn:microsoft.com/office/officeart/2018/2/layout/IconLabelDescriptionList"/>
    <dgm:cxn modelId="{83D91E2E-6FF0-43DC-B175-AA5A8D6DC5FD}" srcId="{0F1A45FD-96D6-4403-9F7C-741DE1D48C97}" destId="{1AA02108-7F5D-47A9-BF89-F56FA6E1B0E2}" srcOrd="0" destOrd="0" parTransId="{AF72B053-CAAE-4CBA-80C4-56493AFCF6D2}" sibTransId="{A47E38AA-FFC7-44CC-8D4A-DFC7515A21F6}"/>
    <dgm:cxn modelId="{94298F4D-9E09-4E32-9A1B-3B4711F6C0D0}" type="presOf" srcId="{44953274-F9BD-4055-A2BA-EB851F88812F}" destId="{D3042598-E386-4C89-A653-82D94F5C2964}" srcOrd="0" destOrd="0" presId="urn:microsoft.com/office/officeart/2018/2/layout/IconLabelDescriptionList"/>
    <dgm:cxn modelId="{A3A8B554-8320-48A5-A30B-0D057A16E43C}" srcId="{1AA02108-7F5D-47A9-BF89-F56FA6E1B0E2}" destId="{565D887F-AF5C-497B-889B-1BD563994361}" srcOrd="1" destOrd="0" parTransId="{0B133B8F-0681-4251-B005-74CFC77E8428}" sibTransId="{51BE06EC-DC5D-40F0-8CEA-C93F4B1E3C81}"/>
    <dgm:cxn modelId="{CC629188-D80C-4484-A526-AC3D2E9FD311}" srcId="{A2AEB402-0052-468B-8D3C-C29BF7DD0DDC}" destId="{5CA458FD-4049-4FF8-AC5F-BA3427C18D02}" srcOrd="2" destOrd="0" parTransId="{32642996-F0A8-4F44-B8EC-00A286D8D60D}" sibTransId="{E5CCEEED-9D09-4A33-B28F-30F4421DBA02}"/>
    <dgm:cxn modelId="{279F58A9-A690-4030-B462-23648F649E87}" type="presOf" srcId="{AFC75079-5E6B-45FE-A85F-8C7B3BAED810}" destId="{9F1FBC63-85B8-4F6D-A455-B6E027D53DC3}" srcOrd="0" destOrd="1" presId="urn:microsoft.com/office/officeart/2018/2/layout/IconLabelDescriptionList"/>
    <dgm:cxn modelId="{FB427DAC-8F75-4C04-847A-7A7B3272EC1F}" srcId="{A2AEB402-0052-468B-8D3C-C29BF7DD0DDC}" destId="{31722693-7632-405B-BF2A-DFAF549B43C7}" srcOrd="0" destOrd="0" parTransId="{896FF31D-8C0C-4C3F-93F6-DADB4D444477}" sibTransId="{C8190C4D-0BF3-45B9-99F6-22459375CCA0}"/>
    <dgm:cxn modelId="{C228A8C0-6E58-4F3B-8971-C57AFFD4CC26}" srcId="{0F1A45FD-96D6-4403-9F7C-741DE1D48C97}" destId="{A2AEB402-0052-468B-8D3C-C29BF7DD0DDC}" srcOrd="1" destOrd="0" parTransId="{28B9369D-FB02-4708-870F-5B7D2F9B53AB}" sibTransId="{0456BDD3-94DF-452C-83EF-D2E5CE1323D7}"/>
    <dgm:cxn modelId="{1BEA02CA-3C0A-4A75-83C6-0448816F64C4}" type="presOf" srcId="{0F1A45FD-96D6-4403-9F7C-741DE1D48C97}" destId="{729E132C-D779-46FA-AA7A-73B057821ECB}" srcOrd="0" destOrd="0" presId="urn:microsoft.com/office/officeart/2018/2/layout/IconLabelDescriptionList"/>
    <dgm:cxn modelId="{DE38E4CB-349B-4DCA-9A88-EF2992941A38}" type="presOf" srcId="{A2AEB402-0052-468B-8D3C-C29BF7DD0DDC}" destId="{92BF815D-D741-4E60-9BF8-C294D1A72500}" srcOrd="0" destOrd="0" presId="urn:microsoft.com/office/officeart/2018/2/layout/IconLabelDescriptionList"/>
    <dgm:cxn modelId="{55F483E3-682A-4040-964E-CAC5803A0ADC}" type="presOf" srcId="{31722693-7632-405B-BF2A-DFAF549B43C7}" destId="{9F1FBC63-85B8-4F6D-A455-B6E027D53DC3}" srcOrd="0" destOrd="0" presId="urn:microsoft.com/office/officeart/2018/2/layout/IconLabelDescriptionList"/>
    <dgm:cxn modelId="{F80CBBF5-C136-41C5-ACE4-CB7F52C0023C}" type="presOf" srcId="{5CA458FD-4049-4FF8-AC5F-BA3427C18D02}" destId="{9F1FBC63-85B8-4F6D-A455-B6E027D53DC3}" srcOrd="0" destOrd="2" presId="urn:microsoft.com/office/officeart/2018/2/layout/IconLabelDescriptionList"/>
    <dgm:cxn modelId="{A9C77998-513D-4156-B3AE-E5105B19F9FC}" type="presParOf" srcId="{729E132C-D779-46FA-AA7A-73B057821ECB}" destId="{31881055-2C3B-4DBD-B68A-459734EF6B48}" srcOrd="0" destOrd="0" presId="urn:microsoft.com/office/officeart/2018/2/layout/IconLabelDescriptionList"/>
    <dgm:cxn modelId="{98B17CC3-8563-4F69-AC49-37D6D58FF3CF}" type="presParOf" srcId="{31881055-2C3B-4DBD-B68A-459734EF6B48}" destId="{5D4C3402-C9F7-458E-8FEE-721B6BCEECA3}" srcOrd="0" destOrd="0" presId="urn:microsoft.com/office/officeart/2018/2/layout/IconLabelDescriptionList"/>
    <dgm:cxn modelId="{06D3795A-8B7A-4D2A-A109-A158959F4B42}" type="presParOf" srcId="{31881055-2C3B-4DBD-B68A-459734EF6B48}" destId="{2D2F5378-E2D6-404F-B7A3-B740DD720F4C}" srcOrd="1" destOrd="0" presId="urn:microsoft.com/office/officeart/2018/2/layout/IconLabelDescriptionList"/>
    <dgm:cxn modelId="{85D81BCB-8EDB-4ACB-9D2B-24781C4B41C5}" type="presParOf" srcId="{31881055-2C3B-4DBD-B68A-459734EF6B48}" destId="{3FF4C62A-BDF1-47BF-B0A5-40AA036BAEAF}" srcOrd="2" destOrd="0" presId="urn:microsoft.com/office/officeart/2018/2/layout/IconLabelDescriptionList"/>
    <dgm:cxn modelId="{01549620-A4F1-4730-95B1-C85415E91105}" type="presParOf" srcId="{31881055-2C3B-4DBD-B68A-459734EF6B48}" destId="{83B16080-74B3-486A-83E4-43505BA66EEB}" srcOrd="3" destOrd="0" presId="urn:microsoft.com/office/officeart/2018/2/layout/IconLabelDescriptionList"/>
    <dgm:cxn modelId="{C68A74D1-43CE-43BF-BDC1-E1828836A26F}" type="presParOf" srcId="{31881055-2C3B-4DBD-B68A-459734EF6B48}" destId="{D3042598-E386-4C89-A653-82D94F5C2964}" srcOrd="4" destOrd="0" presId="urn:microsoft.com/office/officeart/2018/2/layout/IconLabelDescriptionList"/>
    <dgm:cxn modelId="{B7E1CA6E-8610-4ED5-8E7D-4E905E4C13F0}" type="presParOf" srcId="{729E132C-D779-46FA-AA7A-73B057821ECB}" destId="{3FFA6713-67FA-441D-A7F7-EB4F44BF6E27}" srcOrd="1" destOrd="0" presId="urn:microsoft.com/office/officeart/2018/2/layout/IconLabelDescriptionList"/>
    <dgm:cxn modelId="{D2014F86-8446-4725-AC3C-14084CAA9466}" type="presParOf" srcId="{729E132C-D779-46FA-AA7A-73B057821ECB}" destId="{05DC3461-824B-4111-A583-9644782DF180}" srcOrd="2" destOrd="0" presId="urn:microsoft.com/office/officeart/2018/2/layout/IconLabelDescriptionList"/>
    <dgm:cxn modelId="{181B7C0D-845D-4F31-A413-23D11A49EFD3}" type="presParOf" srcId="{05DC3461-824B-4111-A583-9644782DF180}" destId="{1D50BE97-A4C7-45A6-987B-87890A2B773C}" srcOrd="0" destOrd="0" presId="urn:microsoft.com/office/officeart/2018/2/layout/IconLabelDescriptionList"/>
    <dgm:cxn modelId="{F075D994-B8FA-4B76-9CDD-F2911E96B660}" type="presParOf" srcId="{05DC3461-824B-4111-A583-9644782DF180}" destId="{83FD074E-3884-4FB0-AFAD-0796C1695D8B}" srcOrd="1" destOrd="0" presId="urn:microsoft.com/office/officeart/2018/2/layout/IconLabelDescriptionList"/>
    <dgm:cxn modelId="{5DF326B9-08A2-4569-BDC2-99DC5A176E51}" type="presParOf" srcId="{05DC3461-824B-4111-A583-9644782DF180}" destId="{92BF815D-D741-4E60-9BF8-C294D1A72500}" srcOrd="2" destOrd="0" presId="urn:microsoft.com/office/officeart/2018/2/layout/IconLabelDescriptionList"/>
    <dgm:cxn modelId="{56FC77A3-2BB8-44D4-AAA9-1E8B2E785E79}" type="presParOf" srcId="{05DC3461-824B-4111-A583-9644782DF180}" destId="{C9743BA8-09E5-4D7E-BC69-00D9924322E7}" srcOrd="3" destOrd="0" presId="urn:microsoft.com/office/officeart/2018/2/layout/IconLabelDescriptionList"/>
    <dgm:cxn modelId="{ADF34747-431F-4FB1-9055-746E0E6CB86B}" type="presParOf" srcId="{05DC3461-824B-4111-A583-9644782DF180}" destId="{9F1FBC63-85B8-4F6D-A455-B6E027D53DC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1A45FD-96D6-4403-9F7C-741DE1D48C97}"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1AA02108-7F5D-47A9-BF89-F56FA6E1B0E2}">
      <dgm:prSet/>
      <dgm:spPr/>
      <dgm:t>
        <a:bodyPr/>
        <a:lstStyle/>
        <a:p>
          <a:pPr>
            <a:lnSpc>
              <a:spcPct val="100000"/>
            </a:lnSpc>
            <a:defRPr b="1"/>
          </a:pPr>
          <a:r>
            <a:rPr lang="en-US"/>
            <a:t>Libraries Used:</a:t>
          </a:r>
        </a:p>
      </dgm:t>
    </dgm:pt>
    <dgm:pt modelId="{AF72B053-CAAE-4CBA-80C4-56493AFCF6D2}" type="parTrans" cxnId="{83D91E2E-6FF0-43DC-B175-AA5A8D6DC5FD}">
      <dgm:prSet/>
      <dgm:spPr/>
      <dgm:t>
        <a:bodyPr/>
        <a:lstStyle/>
        <a:p>
          <a:endParaRPr lang="en-US"/>
        </a:p>
      </dgm:t>
    </dgm:pt>
    <dgm:pt modelId="{A47E38AA-FFC7-44CC-8D4A-DFC7515A21F6}" type="sibTrans" cxnId="{83D91E2E-6FF0-43DC-B175-AA5A8D6DC5FD}">
      <dgm:prSet/>
      <dgm:spPr/>
      <dgm:t>
        <a:bodyPr/>
        <a:lstStyle/>
        <a:p>
          <a:endParaRPr lang="en-US"/>
        </a:p>
      </dgm:t>
    </dgm:pt>
    <dgm:pt modelId="{44953274-F9BD-4055-A2BA-EB851F88812F}">
      <dgm:prSet/>
      <dgm:spPr/>
      <dgm:t>
        <a:bodyPr/>
        <a:lstStyle/>
        <a:p>
          <a:pPr>
            <a:lnSpc>
              <a:spcPct val="100000"/>
            </a:lnSpc>
          </a:pPr>
          <a:r>
            <a:rPr lang="en-US"/>
            <a:t>Beautiful Soup</a:t>
          </a:r>
        </a:p>
      </dgm:t>
    </dgm:pt>
    <dgm:pt modelId="{0071FA88-5426-4B81-9DF4-4D40B6E1B342}" type="parTrans" cxnId="{42933308-D63D-4305-8BDA-FC03B4A31FAA}">
      <dgm:prSet/>
      <dgm:spPr/>
      <dgm:t>
        <a:bodyPr/>
        <a:lstStyle/>
        <a:p>
          <a:endParaRPr lang="en-US"/>
        </a:p>
      </dgm:t>
    </dgm:pt>
    <dgm:pt modelId="{493DE035-2D78-4114-BB30-E4B7AFF7A32E}" type="sibTrans" cxnId="{42933308-D63D-4305-8BDA-FC03B4A31FAA}">
      <dgm:prSet/>
      <dgm:spPr/>
      <dgm:t>
        <a:bodyPr/>
        <a:lstStyle/>
        <a:p>
          <a:endParaRPr lang="en-US"/>
        </a:p>
      </dgm:t>
    </dgm:pt>
    <dgm:pt modelId="{565D887F-AF5C-497B-889B-1BD563994361}">
      <dgm:prSet/>
      <dgm:spPr/>
      <dgm:t>
        <a:bodyPr/>
        <a:lstStyle/>
        <a:p>
          <a:pPr>
            <a:lnSpc>
              <a:spcPct val="100000"/>
            </a:lnSpc>
          </a:pPr>
          <a:r>
            <a:rPr lang="en-US"/>
            <a:t>RE</a:t>
          </a:r>
        </a:p>
      </dgm:t>
    </dgm:pt>
    <dgm:pt modelId="{0B133B8F-0681-4251-B005-74CFC77E8428}" type="parTrans" cxnId="{A3A8B554-8320-48A5-A30B-0D057A16E43C}">
      <dgm:prSet/>
      <dgm:spPr/>
      <dgm:t>
        <a:bodyPr/>
        <a:lstStyle/>
        <a:p>
          <a:endParaRPr lang="en-US"/>
        </a:p>
      </dgm:t>
    </dgm:pt>
    <dgm:pt modelId="{51BE06EC-DC5D-40F0-8CEA-C93F4B1E3C81}" type="sibTrans" cxnId="{A3A8B554-8320-48A5-A30B-0D057A16E43C}">
      <dgm:prSet/>
      <dgm:spPr/>
      <dgm:t>
        <a:bodyPr/>
        <a:lstStyle/>
        <a:p>
          <a:endParaRPr lang="en-US"/>
        </a:p>
      </dgm:t>
    </dgm:pt>
    <dgm:pt modelId="{A2AEB402-0052-468B-8D3C-C29BF7DD0DDC}">
      <dgm:prSet/>
      <dgm:spPr/>
      <dgm:t>
        <a:bodyPr/>
        <a:lstStyle/>
        <a:p>
          <a:pPr>
            <a:lnSpc>
              <a:spcPct val="100000"/>
            </a:lnSpc>
            <a:defRPr b="1"/>
          </a:pPr>
          <a:r>
            <a:rPr lang="en-US"/>
            <a:t>Data Extraction:</a:t>
          </a:r>
        </a:p>
      </dgm:t>
    </dgm:pt>
    <dgm:pt modelId="{28B9369D-FB02-4708-870F-5B7D2F9B53AB}" type="parTrans" cxnId="{C228A8C0-6E58-4F3B-8971-C57AFFD4CC26}">
      <dgm:prSet/>
      <dgm:spPr/>
      <dgm:t>
        <a:bodyPr/>
        <a:lstStyle/>
        <a:p>
          <a:endParaRPr lang="en-US"/>
        </a:p>
      </dgm:t>
    </dgm:pt>
    <dgm:pt modelId="{0456BDD3-94DF-452C-83EF-D2E5CE1323D7}" type="sibTrans" cxnId="{C228A8C0-6E58-4F3B-8971-C57AFFD4CC26}">
      <dgm:prSet/>
      <dgm:spPr/>
      <dgm:t>
        <a:bodyPr/>
        <a:lstStyle/>
        <a:p>
          <a:endParaRPr lang="en-US"/>
        </a:p>
      </dgm:t>
    </dgm:pt>
    <dgm:pt modelId="{31722693-7632-405B-BF2A-DFAF549B43C7}">
      <dgm:prSet/>
      <dgm:spPr/>
      <dgm:t>
        <a:bodyPr/>
        <a:lstStyle/>
        <a:p>
          <a:pPr>
            <a:lnSpc>
              <a:spcPct val="100000"/>
            </a:lnSpc>
          </a:pPr>
          <a:r>
            <a:rPr lang="en-US"/>
            <a:t>Nested find</a:t>
          </a:r>
        </a:p>
      </dgm:t>
    </dgm:pt>
    <dgm:pt modelId="{896FF31D-8C0C-4C3F-93F6-DADB4D444477}" type="parTrans" cxnId="{FB427DAC-8F75-4C04-847A-7A7B3272EC1F}">
      <dgm:prSet/>
      <dgm:spPr/>
      <dgm:t>
        <a:bodyPr/>
        <a:lstStyle/>
        <a:p>
          <a:endParaRPr lang="en-US"/>
        </a:p>
      </dgm:t>
    </dgm:pt>
    <dgm:pt modelId="{C8190C4D-0BF3-45B9-99F6-22459375CCA0}" type="sibTrans" cxnId="{FB427DAC-8F75-4C04-847A-7A7B3272EC1F}">
      <dgm:prSet/>
      <dgm:spPr/>
      <dgm:t>
        <a:bodyPr/>
        <a:lstStyle/>
        <a:p>
          <a:endParaRPr lang="en-US"/>
        </a:p>
      </dgm:t>
    </dgm:pt>
    <dgm:pt modelId="{AFC75079-5E6B-45FE-A85F-8C7B3BAED810}">
      <dgm:prSet/>
      <dgm:spPr/>
      <dgm:t>
        <a:bodyPr/>
        <a:lstStyle/>
        <a:p>
          <a:pPr>
            <a:lnSpc>
              <a:spcPct val="100000"/>
            </a:lnSpc>
          </a:pPr>
          <a:r>
            <a:rPr lang="en-US" b="1"/>
            <a:t>Soup’s find all</a:t>
          </a:r>
        </a:p>
      </dgm:t>
    </dgm:pt>
    <dgm:pt modelId="{26CD3FD0-0EAE-43A9-99D5-E96D1AFAE60D}" type="parTrans" cxnId="{406E1803-B57F-4FC7-8C78-2516E2C43A4F}">
      <dgm:prSet/>
      <dgm:spPr/>
      <dgm:t>
        <a:bodyPr/>
        <a:lstStyle/>
        <a:p>
          <a:endParaRPr lang="en-US"/>
        </a:p>
      </dgm:t>
    </dgm:pt>
    <dgm:pt modelId="{D148D119-2DFE-4B35-9090-BA40FA2D0D65}" type="sibTrans" cxnId="{406E1803-B57F-4FC7-8C78-2516E2C43A4F}">
      <dgm:prSet/>
      <dgm:spPr/>
      <dgm:t>
        <a:bodyPr/>
        <a:lstStyle/>
        <a:p>
          <a:endParaRPr lang="en-US"/>
        </a:p>
      </dgm:t>
    </dgm:pt>
    <dgm:pt modelId="{5CA458FD-4049-4FF8-AC5F-BA3427C18D02}">
      <dgm:prSet/>
      <dgm:spPr/>
      <dgm:t>
        <a:bodyPr/>
        <a:lstStyle/>
        <a:p>
          <a:pPr>
            <a:lnSpc>
              <a:spcPct val="100000"/>
            </a:lnSpc>
          </a:pPr>
          <a:r>
            <a:rPr lang="en-US"/>
            <a:t>RE Search</a:t>
          </a:r>
        </a:p>
      </dgm:t>
    </dgm:pt>
    <dgm:pt modelId="{32642996-F0A8-4F44-B8EC-00A286D8D60D}" type="parTrans" cxnId="{CC629188-D80C-4484-A526-AC3D2E9FD311}">
      <dgm:prSet/>
      <dgm:spPr/>
      <dgm:t>
        <a:bodyPr/>
        <a:lstStyle/>
        <a:p>
          <a:endParaRPr lang="en-US"/>
        </a:p>
      </dgm:t>
    </dgm:pt>
    <dgm:pt modelId="{E5CCEEED-9D09-4A33-B28F-30F4421DBA02}" type="sibTrans" cxnId="{CC629188-D80C-4484-A526-AC3D2E9FD311}">
      <dgm:prSet/>
      <dgm:spPr/>
      <dgm:t>
        <a:bodyPr/>
        <a:lstStyle/>
        <a:p>
          <a:endParaRPr lang="en-US"/>
        </a:p>
      </dgm:t>
    </dgm:pt>
    <dgm:pt modelId="{729E132C-D779-46FA-AA7A-73B057821ECB}" type="pres">
      <dgm:prSet presAssocID="{0F1A45FD-96D6-4403-9F7C-741DE1D48C97}" presName="root" presStyleCnt="0">
        <dgm:presLayoutVars>
          <dgm:dir/>
          <dgm:resizeHandles val="exact"/>
        </dgm:presLayoutVars>
      </dgm:prSet>
      <dgm:spPr/>
    </dgm:pt>
    <dgm:pt modelId="{31881055-2C3B-4DBD-B68A-459734EF6B48}" type="pres">
      <dgm:prSet presAssocID="{1AA02108-7F5D-47A9-BF89-F56FA6E1B0E2}" presName="compNode" presStyleCnt="0"/>
      <dgm:spPr/>
    </dgm:pt>
    <dgm:pt modelId="{5D4C3402-C9F7-458E-8FEE-721B6BCEECA3}" type="pres">
      <dgm:prSet presAssocID="{1AA02108-7F5D-47A9-BF89-F56FA6E1B0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2D2F5378-E2D6-404F-B7A3-B740DD720F4C}" type="pres">
      <dgm:prSet presAssocID="{1AA02108-7F5D-47A9-BF89-F56FA6E1B0E2}" presName="iconSpace" presStyleCnt="0"/>
      <dgm:spPr/>
    </dgm:pt>
    <dgm:pt modelId="{3FF4C62A-BDF1-47BF-B0A5-40AA036BAEAF}" type="pres">
      <dgm:prSet presAssocID="{1AA02108-7F5D-47A9-BF89-F56FA6E1B0E2}" presName="parTx" presStyleLbl="revTx" presStyleIdx="0" presStyleCnt="4">
        <dgm:presLayoutVars>
          <dgm:chMax val="0"/>
          <dgm:chPref val="0"/>
        </dgm:presLayoutVars>
      </dgm:prSet>
      <dgm:spPr/>
    </dgm:pt>
    <dgm:pt modelId="{83B16080-74B3-486A-83E4-43505BA66EEB}" type="pres">
      <dgm:prSet presAssocID="{1AA02108-7F5D-47A9-BF89-F56FA6E1B0E2}" presName="txSpace" presStyleCnt="0"/>
      <dgm:spPr/>
    </dgm:pt>
    <dgm:pt modelId="{D3042598-E386-4C89-A653-82D94F5C2964}" type="pres">
      <dgm:prSet presAssocID="{1AA02108-7F5D-47A9-BF89-F56FA6E1B0E2}" presName="desTx" presStyleLbl="revTx" presStyleIdx="1" presStyleCnt="4">
        <dgm:presLayoutVars/>
      </dgm:prSet>
      <dgm:spPr/>
    </dgm:pt>
    <dgm:pt modelId="{3FFA6713-67FA-441D-A7F7-EB4F44BF6E27}" type="pres">
      <dgm:prSet presAssocID="{A47E38AA-FFC7-44CC-8D4A-DFC7515A21F6}" presName="sibTrans" presStyleCnt="0"/>
      <dgm:spPr/>
    </dgm:pt>
    <dgm:pt modelId="{05DC3461-824B-4111-A583-9644782DF180}" type="pres">
      <dgm:prSet presAssocID="{A2AEB402-0052-468B-8D3C-C29BF7DD0DDC}" presName="compNode" presStyleCnt="0"/>
      <dgm:spPr/>
    </dgm:pt>
    <dgm:pt modelId="{1D50BE97-A4C7-45A6-987B-87890A2B773C}" type="pres">
      <dgm:prSet presAssocID="{A2AEB402-0052-468B-8D3C-C29BF7DD0D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83FD074E-3884-4FB0-AFAD-0796C1695D8B}" type="pres">
      <dgm:prSet presAssocID="{A2AEB402-0052-468B-8D3C-C29BF7DD0DDC}" presName="iconSpace" presStyleCnt="0"/>
      <dgm:spPr/>
    </dgm:pt>
    <dgm:pt modelId="{92BF815D-D741-4E60-9BF8-C294D1A72500}" type="pres">
      <dgm:prSet presAssocID="{A2AEB402-0052-468B-8D3C-C29BF7DD0DDC}" presName="parTx" presStyleLbl="revTx" presStyleIdx="2" presStyleCnt="4">
        <dgm:presLayoutVars>
          <dgm:chMax val="0"/>
          <dgm:chPref val="0"/>
        </dgm:presLayoutVars>
      </dgm:prSet>
      <dgm:spPr/>
    </dgm:pt>
    <dgm:pt modelId="{C9743BA8-09E5-4D7E-BC69-00D9924322E7}" type="pres">
      <dgm:prSet presAssocID="{A2AEB402-0052-468B-8D3C-C29BF7DD0DDC}" presName="txSpace" presStyleCnt="0"/>
      <dgm:spPr/>
    </dgm:pt>
    <dgm:pt modelId="{9F1FBC63-85B8-4F6D-A455-B6E027D53DC3}" type="pres">
      <dgm:prSet presAssocID="{A2AEB402-0052-468B-8D3C-C29BF7DD0DDC}" presName="desTx" presStyleLbl="revTx" presStyleIdx="3" presStyleCnt="4">
        <dgm:presLayoutVars/>
      </dgm:prSet>
      <dgm:spPr/>
    </dgm:pt>
  </dgm:ptLst>
  <dgm:cxnLst>
    <dgm:cxn modelId="{406E1803-B57F-4FC7-8C78-2516E2C43A4F}" srcId="{A2AEB402-0052-468B-8D3C-C29BF7DD0DDC}" destId="{AFC75079-5E6B-45FE-A85F-8C7B3BAED810}" srcOrd="1" destOrd="0" parTransId="{26CD3FD0-0EAE-43A9-99D5-E96D1AFAE60D}" sibTransId="{D148D119-2DFE-4B35-9090-BA40FA2D0D65}"/>
    <dgm:cxn modelId="{42933308-D63D-4305-8BDA-FC03B4A31FAA}" srcId="{1AA02108-7F5D-47A9-BF89-F56FA6E1B0E2}" destId="{44953274-F9BD-4055-A2BA-EB851F88812F}" srcOrd="0" destOrd="0" parTransId="{0071FA88-5426-4B81-9DF4-4D40B6E1B342}" sibTransId="{493DE035-2D78-4114-BB30-E4B7AFF7A32E}"/>
    <dgm:cxn modelId="{370B2012-EE91-4E31-B133-E7C199E1E355}" type="presOf" srcId="{565D887F-AF5C-497B-889B-1BD563994361}" destId="{D3042598-E386-4C89-A653-82D94F5C2964}" srcOrd="0" destOrd="1" presId="urn:microsoft.com/office/officeart/2018/2/layout/IconLabelDescriptionList"/>
    <dgm:cxn modelId="{07974224-39DC-4F88-8E6A-7292664C90BA}" type="presOf" srcId="{1AA02108-7F5D-47A9-BF89-F56FA6E1B0E2}" destId="{3FF4C62A-BDF1-47BF-B0A5-40AA036BAEAF}" srcOrd="0" destOrd="0" presId="urn:microsoft.com/office/officeart/2018/2/layout/IconLabelDescriptionList"/>
    <dgm:cxn modelId="{83D91E2E-6FF0-43DC-B175-AA5A8D6DC5FD}" srcId="{0F1A45FD-96D6-4403-9F7C-741DE1D48C97}" destId="{1AA02108-7F5D-47A9-BF89-F56FA6E1B0E2}" srcOrd="0" destOrd="0" parTransId="{AF72B053-CAAE-4CBA-80C4-56493AFCF6D2}" sibTransId="{A47E38AA-FFC7-44CC-8D4A-DFC7515A21F6}"/>
    <dgm:cxn modelId="{94298F4D-9E09-4E32-9A1B-3B4711F6C0D0}" type="presOf" srcId="{44953274-F9BD-4055-A2BA-EB851F88812F}" destId="{D3042598-E386-4C89-A653-82D94F5C2964}" srcOrd="0" destOrd="0" presId="urn:microsoft.com/office/officeart/2018/2/layout/IconLabelDescriptionList"/>
    <dgm:cxn modelId="{A3A8B554-8320-48A5-A30B-0D057A16E43C}" srcId="{1AA02108-7F5D-47A9-BF89-F56FA6E1B0E2}" destId="{565D887F-AF5C-497B-889B-1BD563994361}" srcOrd="1" destOrd="0" parTransId="{0B133B8F-0681-4251-B005-74CFC77E8428}" sibTransId="{51BE06EC-DC5D-40F0-8CEA-C93F4B1E3C81}"/>
    <dgm:cxn modelId="{CC629188-D80C-4484-A526-AC3D2E9FD311}" srcId="{A2AEB402-0052-468B-8D3C-C29BF7DD0DDC}" destId="{5CA458FD-4049-4FF8-AC5F-BA3427C18D02}" srcOrd="2" destOrd="0" parTransId="{32642996-F0A8-4F44-B8EC-00A286D8D60D}" sibTransId="{E5CCEEED-9D09-4A33-B28F-30F4421DBA02}"/>
    <dgm:cxn modelId="{279F58A9-A690-4030-B462-23648F649E87}" type="presOf" srcId="{AFC75079-5E6B-45FE-A85F-8C7B3BAED810}" destId="{9F1FBC63-85B8-4F6D-A455-B6E027D53DC3}" srcOrd="0" destOrd="1" presId="urn:microsoft.com/office/officeart/2018/2/layout/IconLabelDescriptionList"/>
    <dgm:cxn modelId="{FB427DAC-8F75-4C04-847A-7A7B3272EC1F}" srcId="{A2AEB402-0052-468B-8D3C-C29BF7DD0DDC}" destId="{31722693-7632-405B-BF2A-DFAF549B43C7}" srcOrd="0" destOrd="0" parTransId="{896FF31D-8C0C-4C3F-93F6-DADB4D444477}" sibTransId="{C8190C4D-0BF3-45B9-99F6-22459375CCA0}"/>
    <dgm:cxn modelId="{C228A8C0-6E58-4F3B-8971-C57AFFD4CC26}" srcId="{0F1A45FD-96D6-4403-9F7C-741DE1D48C97}" destId="{A2AEB402-0052-468B-8D3C-C29BF7DD0DDC}" srcOrd="1" destOrd="0" parTransId="{28B9369D-FB02-4708-870F-5B7D2F9B53AB}" sibTransId="{0456BDD3-94DF-452C-83EF-D2E5CE1323D7}"/>
    <dgm:cxn modelId="{1BEA02CA-3C0A-4A75-83C6-0448816F64C4}" type="presOf" srcId="{0F1A45FD-96D6-4403-9F7C-741DE1D48C97}" destId="{729E132C-D779-46FA-AA7A-73B057821ECB}" srcOrd="0" destOrd="0" presId="urn:microsoft.com/office/officeart/2018/2/layout/IconLabelDescriptionList"/>
    <dgm:cxn modelId="{DE38E4CB-349B-4DCA-9A88-EF2992941A38}" type="presOf" srcId="{A2AEB402-0052-468B-8D3C-C29BF7DD0DDC}" destId="{92BF815D-D741-4E60-9BF8-C294D1A72500}" srcOrd="0" destOrd="0" presId="urn:microsoft.com/office/officeart/2018/2/layout/IconLabelDescriptionList"/>
    <dgm:cxn modelId="{55F483E3-682A-4040-964E-CAC5803A0ADC}" type="presOf" srcId="{31722693-7632-405B-BF2A-DFAF549B43C7}" destId="{9F1FBC63-85B8-4F6D-A455-B6E027D53DC3}" srcOrd="0" destOrd="0" presId="urn:microsoft.com/office/officeart/2018/2/layout/IconLabelDescriptionList"/>
    <dgm:cxn modelId="{F80CBBF5-C136-41C5-ACE4-CB7F52C0023C}" type="presOf" srcId="{5CA458FD-4049-4FF8-AC5F-BA3427C18D02}" destId="{9F1FBC63-85B8-4F6D-A455-B6E027D53DC3}" srcOrd="0" destOrd="2" presId="urn:microsoft.com/office/officeart/2018/2/layout/IconLabelDescriptionList"/>
    <dgm:cxn modelId="{A9C77998-513D-4156-B3AE-E5105B19F9FC}" type="presParOf" srcId="{729E132C-D779-46FA-AA7A-73B057821ECB}" destId="{31881055-2C3B-4DBD-B68A-459734EF6B48}" srcOrd="0" destOrd="0" presId="urn:microsoft.com/office/officeart/2018/2/layout/IconLabelDescriptionList"/>
    <dgm:cxn modelId="{98B17CC3-8563-4F69-AC49-37D6D58FF3CF}" type="presParOf" srcId="{31881055-2C3B-4DBD-B68A-459734EF6B48}" destId="{5D4C3402-C9F7-458E-8FEE-721B6BCEECA3}" srcOrd="0" destOrd="0" presId="urn:microsoft.com/office/officeart/2018/2/layout/IconLabelDescriptionList"/>
    <dgm:cxn modelId="{06D3795A-8B7A-4D2A-A109-A158959F4B42}" type="presParOf" srcId="{31881055-2C3B-4DBD-B68A-459734EF6B48}" destId="{2D2F5378-E2D6-404F-B7A3-B740DD720F4C}" srcOrd="1" destOrd="0" presId="urn:microsoft.com/office/officeart/2018/2/layout/IconLabelDescriptionList"/>
    <dgm:cxn modelId="{85D81BCB-8EDB-4ACB-9D2B-24781C4B41C5}" type="presParOf" srcId="{31881055-2C3B-4DBD-B68A-459734EF6B48}" destId="{3FF4C62A-BDF1-47BF-B0A5-40AA036BAEAF}" srcOrd="2" destOrd="0" presId="urn:microsoft.com/office/officeart/2018/2/layout/IconLabelDescriptionList"/>
    <dgm:cxn modelId="{01549620-A4F1-4730-95B1-C85415E91105}" type="presParOf" srcId="{31881055-2C3B-4DBD-B68A-459734EF6B48}" destId="{83B16080-74B3-486A-83E4-43505BA66EEB}" srcOrd="3" destOrd="0" presId="urn:microsoft.com/office/officeart/2018/2/layout/IconLabelDescriptionList"/>
    <dgm:cxn modelId="{C68A74D1-43CE-43BF-BDC1-E1828836A26F}" type="presParOf" srcId="{31881055-2C3B-4DBD-B68A-459734EF6B48}" destId="{D3042598-E386-4C89-A653-82D94F5C2964}" srcOrd="4" destOrd="0" presId="urn:microsoft.com/office/officeart/2018/2/layout/IconLabelDescriptionList"/>
    <dgm:cxn modelId="{B7E1CA6E-8610-4ED5-8E7D-4E905E4C13F0}" type="presParOf" srcId="{729E132C-D779-46FA-AA7A-73B057821ECB}" destId="{3FFA6713-67FA-441D-A7F7-EB4F44BF6E27}" srcOrd="1" destOrd="0" presId="urn:microsoft.com/office/officeart/2018/2/layout/IconLabelDescriptionList"/>
    <dgm:cxn modelId="{D2014F86-8446-4725-AC3C-14084CAA9466}" type="presParOf" srcId="{729E132C-D779-46FA-AA7A-73B057821ECB}" destId="{05DC3461-824B-4111-A583-9644782DF180}" srcOrd="2" destOrd="0" presId="urn:microsoft.com/office/officeart/2018/2/layout/IconLabelDescriptionList"/>
    <dgm:cxn modelId="{181B7C0D-845D-4F31-A413-23D11A49EFD3}" type="presParOf" srcId="{05DC3461-824B-4111-A583-9644782DF180}" destId="{1D50BE97-A4C7-45A6-987B-87890A2B773C}" srcOrd="0" destOrd="0" presId="urn:microsoft.com/office/officeart/2018/2/layout/IconLabelDescriptionList"/>
    <dgm:cxn modelId="{F075D994-B8FA-4B76-9CDD-F2911E96B660}" type="presParOf" srcId="{05DC3461-824B-4111-A583-9644782DF180}" destId="{83FD074E-3884-4FB0-AFAD-0796C1695D8B}" srcOrd="1" destOrd="0" presId="urn:microsoft.com/office/officeart/2018/2/layout/IconLabelDescriptionList"/>
    <dgm:cxn modelId="{5DF326B9-08A2-4569-BDC2-99DC5A176E51}" type="presParOf" srcId="{05DC3461-824B-4111-A583-9644782DF180}" destId="{92BF815D-D741-4E60-9BF8-C294D1A72500}" srcOrd="2" destOrd="0" presId="urn:microsoft.com/office/officeart/2018/2/layout/IconLabelDescriptionList"/>
    <dgm:cxn modelId="{56FC77A3-2BB8-44D4-AAA9-1E8B2E785E79}" type="presParOf" srcId="{05DC3461-824B-4111-A583-9644782DF180}" destId="{C9743BA8-09E5-4D7E-BC69-00D9924322E7}" srcOrd="3" destOrd="0" presId="urn:microsoft.com/office/officeart/2018/2/layout/IconLabelDescriptionList"/>
    <dgm:cxn modelId="{ADF34747-431F-4FB1-9055-746E0E6CB86B}" type="presParOf" srcId="{05DC3461-824B-4111-A583-9644782DF180}" destId="{9F1FBC63-85B8-4F6D-A455-B6E027D53DC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1A45FD-96D6-4403-9F7C-741DE1D48C97}" type="doc">
      <dgm:prSet loTypeId="urn:microsoft.com/office/officeart/2018/2/layout/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1AA02108-7F5D-47A9-BF89-F56FA6E1B0E2}">
      <dgm:prSet/>
      <dgm:spPr/>
      <dgm:t>
        <a:bodyPr/>
        <a:lstStyle/>
        <a:p>
          <a:pPr>
            <a:lnSpc>
              <a:spcPct val="100000"/>
            </a:lnSpc>
            <a:defRPr b="1"/>
          </a:pPr>
          <a:r>
            <a:rPr lang="en-US"/>
            <a:t>Libraries Used:</a:t>
          </a:r>
        </a:p>
      </dgm:t>
    </dgm:pt>
    <dgm:pt modelId="{AF72B053-CAAE-4CBA-80C4-56493AFCF6D2}" type="parTrans" cxnId="{83D91E2E-6FF0-43DC-B175-AA5A8D6DC5FD}">
      <dgm:prSet/>
      <dgm:spPr/>
      <dgm:t>
        <a:bodyPr/>
        <a:lstStyle/>
        <a:p>
          <a:endParaRPr lang="en-US"/>
        </a:p>
      </dgm:t>
    </dgm:pt>
    <dgm:pt modelId="{A47E38AA-FFC7-44CC-8D4A-DFC7515A21F6}" type="sibTrans" cxnId="{83D91E2E-6FF0-43DC-B175-AA5A8D6DC5FD}">
      <dgm:prSet/>
      <dgm:spPr/>
      <dgm:t>
        <a:bodyPr/>
        <a:lstStyle/>
        <a:p>
          <a:endParaRPr lang="en-US"/>
        </a:p>
      </dgm:t>
    </dgm:pt>
    <dgm:pt modelId="{44953274-F9BD-4055-A2BA-EB851F88812F}">
      <dgm:prSet/>
      <dgm:spPr/>
      <dgm:t>
        <a:bodyPr/>
        <a:lstStyle/>
        <a:p>
          <a:pPr>
            <a:lnSpc>
              <a:spcPct val="100000"/>
            </a:lnSpc>
          </a:pPr>
          <a:r>
            <a:rPr lang="en-US"/>
            <a:t>Beautiful Soup</a:t>
          </a:r>
        </a:p>
      </dgm:t>
    </dgm:pt>
    <dgm:pt modelId="{0071FA88-5426-4B81-9DF4-4D40B6E1B342}" type="parTrans" cxnId="{42933308-D63D-4305-8BDA-FC03B4A31FAA}">
      <dgm:prSet/>
      <dgm:spPr/>
      <dgm:t>
        <a:bodyPr/>
        <a:lstStyle/>
        <a:p>
          <a:endParaRPr lang="en-US"/>
        </a:p>
      </dgm:t>
    </dgm:pt>
    <dgm:pt modelId="{493DE035-2D78-4114-BB30-E4B7AFF7A32E}" type="sibTrans" cxnId="{42933308-D63D-4305-8BDA-FC03B4A31FAA}">
      <dgm:prSet/>
      <dgm:spPr/>
      <dgm:t>
        <a:bodyPr/>
        <a:lstStyle/>
        <a:p>
          <a:endParaRPr lang="en-US"/>
        </a:p>
      </dgm:t>
    </dgm:pt>
    <dgm:pt modelId="{565D887F-AF5C-497B-889B-1BD563994361}">
      <dgm:prSet/>
      <dgm:spPr/>
      <dgm:t>
        <a:bodyPr/>
        <a:lstStyle/>
        <a:p>
          <a:pPr>
            <a:lnSpc>
              <a:spcPct val="100000"/>
            </a:lnSpc>
          </a:pPr>
          <a:r>
            <a:rPr lang="en-US"/>
            <a:t>RE</a:t>
          </a:r>
        </a:p>
      </dgm:t>
    </dgm:pt>
    <dgm:pt modelId="{0B133B8F-0681-4251-B005-74CFC77E8428}" type="parTrans" cxnId="{A3A8B554-8320-48A5-A30B-0D057A16E43C}">
      <dgm:prSet/>
      <dgm:spPr/>
      <dgm:t>
        <a:bodyPr/>
        <a:lstStyle/>
        <a:p>
          <a:endParaRPr lang="en-US"/>
        </a:p>
      </dgm:t>
    </dgm:pt>
    <dgm:pt modelId="{51BE06EC-DC5D-40F0-8CEA-C93F4B1E3C81}" type="sibTrans" cxnId="{A3A8B554-8320-48A5-A30B-0D057A16E43C}">
      <dgm:prSet/>
      <dgm:spPr/>
      <dgm:t>
        <a:bodyPr/>
        <a:lstStyle/>
        <a:p>
          <a:endParaRPr lang="en-US"/>
        </a:p>
      </dgm:t>
    </dgm:pt>
    <dgm:pt modelId="{A2AEB402-0052-468B-8D3C-C29BF7DD0DDC}">
      <dgm:prSet/>
      <dgm:spPr/>
      <dgm:t>
        <a:bodyPr/>
        <a:lstStyle/>
        <a:p>
          <a:pPr>
            <a:lnSpc>
              <a:spcPct val="100000"/>
            </a:lnSpc>
            <a:defRPr b="1"/>
          </a:pPr>
          <a:r>
            <a:rPr lang="en-US"/>
            <a:t>Data Extraction:</a:t>
          </a:r>
        </a:p>
      </dgm:t>
    </dgm:pt>
    <dgm:pt modelId="{28B9369D-FB02-4708-870F-5B7D2F9B53AB}" type="parTrans" cxnId="{C228A8C0-6E58-4F3B-8971-C57AFFD4CC26}">
      <dgm:prSet/>
      <dgm:spPr/>
      <dgm:t>
        <a:bodyPr/>
        <a:lstStyle/>
        <a:p>
          <a:endParaRPr lang="en-US"/>
        </a:p>
      </dgm:t>
    </dgm:pt>
    <dgm:pt modelId="{0456BDD3-94DF-452C-83EF-D2E5CE1323D7}" type="sibTrans" cxnId="{C228A8C0-6E58-4F3B-8971-C57AFFD4CC26}">
      <dgm:prSet/>
      <dgm:spPr/>
      <dgm:t>
        <a:bodyPr/>
        <a:lstStyle/>
        <a:p>
          <a:endParaRPr lang="en-US"/>
        </a:p>
      </dgm:t>
    </dgm:pt>
    <dgm:pt modelId="{31722693-7632-405B-BF2A-DFAF549B43C7}">
      <dgm:prSet/>
      <dgm:spPr/>
      <dgm:t>
        <a:bodyPr/>
        <a:lstStyle/>
        <a:p>
          <a:pPr>
            <a:lnSpc>
              <a:spcPct val="100000"/>
            </a:lnSpc>
          </a:pPr>
          <a:r>
            <a:rPr lang="en-US"/>
            <a:t>Nested find</a:t>
          </a:r>
        </a:p>
      </dgm:t>
    </dgm:pt>
    <dgm:pt modelId="{896FF31D-8C0C-4C3F-93F6-DADB4D444477}" type="parTrans" cxnId="{FB427DAC-8F75-4C04-847A-7A7B3272EC1F}">
      <dgm:prSet/>
      <dgm:spPr/>
      <dgm:t>
        <a:bodyPr/>
        <a:lstStyle/>
        <a:p>
          <a:endParaRPr lang="en-US"/>
        </a:p>
      </dgm:t>
    </dgm:pt>
    <dgm:pt modelId="{C8190C4D-0BF3-45B9-99F6-22459375CCA0}" type="sibTrans" cxnId="{FB427DAC-8F75-4C04-847A-7A7B3272EC1F}">
      <dgm:prSet/>
      <dgm:spPr/>
      <dgm:t>
        <a:bodyPr/>
        <a:lstStyle/>
        <a:p>
          <a:endParaRPr lang="en-US"/>
        </a:p>
      </dgm:t>
    </dgm:pt>
    <dgm:pt modelId="{AFC75079-5E6B-45FE-A85F-8C7B3BAED810}">
      <dgm:prSet/>
      <dgm:spPr/>
      <dgm:t>
        <a:bodyPr/>
        <a:lstStyle/>
        <a:p>
          <a:pPr>
            <a:lnSpc>
              <a:spcPct val="100000"/>
            </a:lnSpc>
          </a:pPr>
          <a:r>
            <a:rPr lang="en-US"/>
            <a:t>Soup’s find all</a:t>
          </a:r>
        </a:p>
      </dgm:t>
    </dgm:pt>
    <dgm:pt modelId="{26CD3FD0-0EAE-43A9-99D5-E96D1AFAE60D}" type="parTrans" cxnId="{406E1803-B57F-4FC7-8C78-2516E2C43A4F}">
      <dgm:prSet/>
      <dgm:spPr/>
      <dgm:t>
        <a:bodyPr/>
        <a:lstStyle/>
        <a:p>
          <a:endParaRPr lang="en-US"/>
        </a:p>
      </dgm:t>
    </dgm:pt>
    <dgm:pt modelId="{D148D119-2DFE-4B35-9090-BA40FA2D0D65}" type="sibTrans" cxnId="{406E1803-B57F-4FC7-8C78-2516E2C43A4F}">
      <dgm:prSet/>
      <dgm:spPr/>
      <dgm:t>
        <a:bodyPr/>
        <a:lstStyle/>
        <a:p>
          <a:endParaRPr lang="en-US"/>
        </a:p>
      </dgm:t>
    </dgm:pt>
    <dgm:pt modelId="{5CA458FD-4049-4FF8-AC5F-BA3427C18D02}">
      <dgm:prSet/>
      <dgm:spPr/>
      <dgm:t>
        <a:bodyPr/>
        <a:lstStyle/>
        <a:p>
          <a:pPr>
            <a:lnSpc>
              <a:spcPct val="100000"/>
            </a:lnSpc>
          </a:pPr>
          <a:r>
            <a:rPr lang="en-US" b="1"/>
            <a:t>RE Search</a:t>
          </a:r>
        </a:p>
      </dgm:t>
    </dgm:pt>
    <dgm:pt modelId="{32642996-F0A8-4F44-B8EC-00A286D8D60D}" type="parTrans" cxnId="{CC629188-D80C-4484-A526-AC3D2E9FD311}">
      <dgm:prSet/>
      <dgm:spPr/>
      <dgm:t>
        <a:bodyPr/>
        <a:lstStyle/>
        <a:p>
          <a:endParaRPr lang="en-US"/>
        </a:p>
      </dgm:t>
    </dgm:pt>
    <dgm:pt modelId="{E5CCEEED-9D09-4A33-B28F-30F4421DBA02}" type="sibTrans" cxnId="{CC629188-D80C-4484-A526-AC3D2E9FD311}">
      <dgm:prSet/>
      <dgm:spPr/>
      <dgm:t>
        <a:bodyPr/>
        <a:lstStyle/>
        <a:p>
          <a:endParaRPr lang="en-US"/>
        </a:p>
      </dgm:t>
    </dgm:pt>
    <dgm:pt modelId="{729E132C-D779-46FA-AA7A-73B057821ECB}" type="pres">
      <dgm:prSet presAssocID="{0F1A45FD-96D6-4403-9F7C-741DE1D48C97}" presName="root" presStyleCnt="0">
        <dgm:presLayoutVars>
          <dgm:dir/>
          <dgm:resizeHandles val="exact"/>
        </dgm:presLayoutVars>
      </dgm:prSet>
      <dgm:spPr/>
    </dgm:pt>
    <dgm:pt modelId="{31881055-2C3B-4DBD-B68A-459734EF6B48}" type="pres">
      <dgm:prSet presAssocID="{1AA02108-7F5D-47A9-BF89-F56FA6E1B0E2}" presName="compNode" presStyleCnt="0"/>
      <dgm:spPr/>
    </dgm:pt>
    <dgm:pt modelId="{5D4C3402-C9F7-458E-8FEE-721B6BCEECA3}" type="pres">
      <dgm:prSet presAssocID="{1AA02108-7F5D-47A9-BF89-F56FA6E1B0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a:ext>
      </dgm:extLst>
    </dgm:pt>
    <dgm:pt modelId="{2D2F5378-E2D6-404F-B7A3-B740DD720F4C}" type="pres">
      <dgm:prSet presAssocID="{1AA02108-7F5D-47A9-BF89-F56FA6E1B0E2}" presName="iconSpace" presStyleCnt="0"/>
      <dgm:spPr/>
    </dgm:pt>
    <dgm:pt modelId="{3FF4C62A-BDF1-47BF-B0A5-40AA036BAEAF}" type="pres">
      <dgm:prSet presAssocID="{1AA02108-7F5D-47A9-BF89-F56FA6E1B0E2}" presName="parTx" presStyleLbl="revTx" presStyleIdx="0" presStyleCnt="4">
        <dgm:presLayoutVars>
          <dgm:chMax val="0"/>
          <dgm:chPref val="0"/>
        </dgm:presLayoutVars>
      </dgm:prSet>
      <dgm:spPr/>
    </dgm:pt>
    <dgm:pt modelId="{83B16080-74B3-486A-83E4-43505BA66EEB}" type="pres">
      <dgm:prSet presAssocID="{1AA02108-7F5D-47A9-BF89-F56FA6E1B0E2}" presName="txSpace" presStyleCnt="0"/>
      <dgm:spPr/>
    </dgm:pt>
    <dgm:pt modelId="{D3042598-E386-4C89-A653-82D94F5C2964}" type="pres">
      <dgm:prSet presAssocID="{1AA02108-7F5D-47A9-BF89-F56FA6E1B0E2}" presName="desTx" presStyleLbl="revTx" presStyleIdx="1" presStyleCnt="4">
        <dgm:presLayoutVars/>
      </dgm:prSet>
      <dgm:spPr/>
    </dgm:pt>
    <dgm:pt modelId="{3FFA6713-67FA-441D-A7F7-EB4F44BF6E27}" type="pres">
      <dgm:prSet presAssocID="{A47E38AA-FFC7-44CC-8D4A-DFC7515A21F6}" presName="sibTrans" presStyleCnt="0"/>
      <dgm:spPr/>
    </dgm:pt>
    <dgm:pt modelId="{05DC3461-824B-4111-A583-9644782DF180}" type="pres">
      <dgm:prSet presAssocID="{A2AEB402-0052-468B-8D3C-C29BF7DD0DDC}" presName="compNode" presStyleCnt="0"/>
      <dgm:spPr/>
    </dgm:pt>
    <dgm:pt modelId="{1D50BE97-A4C7-45A6-987B-87890A2B773C}" type="pres">
      <dgm:prSet presAssocID="{A2AEB402-0052-468B-8D3C-C29BF7DD0DD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83FD074E-3884-4FB0-AFAD-0796C1695D8B}" type="pres">
      <dgm:prSet presAssocID="{A2AEB402-0052-468B-8D3C-C29BF7DD0DDC}" presName="iconSpace" presStyleCnt="0"/>
      <dgm:spPr/>
    </dgm:pt>
    <dgm:pt modelId="{92BF815D-D741-4E60-9BF8-C294D1A72500}" type="pres">
      <dgm:prSet presAssocID="{A2AEB402-0052-468B-8D3C-C29BF7DD0DDC}" presName="parTx" presStyleLbl="revTx" presStyleIdx="2" presStyleCnt="4">
        <dgm:presLayoutVars>
          <dgm:chMax val="0"/>
          <dgm:chPref val="0"/>
        </dgm:presLayoutVars>
      </dgm:prSet>
      <dgm:spPr/>
    </dgm:pt>
    <dgm:pt modelId="{C9743BA8-09E5-4D7E-BC69-00D9924322E7}" type="pres">
      <dgm:prSet presAssocID="{A2AEB402-0052-468B-8D3C-C29BF7DD0DDC}" presName="txSpace" presStyleCnt="0"/>
      <dgm:spPr/>
    </dgm:pt>
    <dgm:pt modelId="{9F1FBC63-85B8-4F6D-A455-B6E027D53DC3}" type="pres">
      <dgm:prSet presAssocID="{A2AEB402-0052-468B-8D3C-C29BF7DD0DDC}" presName="desTx" presStyleLbl="revTx" presStyleIdx="3" presStyleCnt="4">
        <dgm:presLayoutVars/>
      </dgm:prSet>
      <dgm:spPr/>
    </dgm:pt>
  </dgm:ptLst>
  <dgm:cxnLst>
    <dgm:cxn modelId="{406E1803-B57F-4FC7-8C78-2516E2C43A4F}" srcId="{A2AEB402-0052-468B-8D3C-C29BF7DD0DDC}" destId="{AFC75079-5E6B-45FE-A85F-8C7B3BAED810}" srcOrd="1" destOrd="0" parTransId="{26CD3FD0-0EAE-43A9-99D5-E96D1AFAE60D}" sibTransId="{D148D119-2DFE-4B35-9090-BA40FA2D0D65}"/>
    <dgm:cxn modelId="{42933308-D63D-4305-8BDA-FC03B4A31FAA}" srcId="{1AA02108-7F5D-47A9-BF89-F56FA6E1B0E2}" destId="{44953274-F9BD-4055-A2BA-EB851F88812F}" srcOrd="0" destOrd="0" parTransId="{0071FA88-5426-4B81-9DF4-4D40B6E1B342}" sibTransId="{493DE035-2D78-4114-BB30-E4B7AFF7A32E}"/>
    <dgm:cxn modelId="{370B2012-EE91-4E31-B133-E7C199E1E355}" type="presOf" srcId="{565D887F-AF5C-497B-889B-1BD563994361}" destId="{D3042598-E386-4C89-A653-82D94F5C2964}" srcOrd="0" destOrd="1" presId="urn:microsoft.com/office/officeart/2018/2/layout/IconLabelDescriptionList"/>
    <dgm:cxn modelId="{07974224-39DC-4F88-8E6A-7292664C90BA}" type="presOf" srcId="{1AA02108-7F5D-47A9-BF89-F56FA6E1B0E2}" destId="{3FF4C62A-BDF1-47BF-B0A5-40AA036BAEAF}" srcOrd="0" destOrd="0" presId="urn:microsoft.com/office/officeart/2018/2/layout/IconLabelDescriptionList"/>
    <dgm:cxn modelId="{83D91E2E-6FF0-43DC-B175-AA5A8D6DC5FD}" srcId="{0F1A45FD-96D6-4403-9F7C-741DE1D48C97}" destId="{1AA02108-7F5D-47A9-BF89-F56FA6E1B0E2}" srcOrd="0" destOrd="0" parTransId="{AF72B053-CAAE-4CBA-80C4-56493AFCF6D2}" sibTransId="{A47E38AA-FFC7-44CC-8D4A-DFC7515A21F6}"/>
    <dgm:cxn modelId="{94298F4D-9E09-4E32-9A1B-3B4711F6C0D0}" type="presOf" srcId="{44953274-F9BD-4055-A2BA-EB851F88812F}" destId="{D3042598-E386-4C89-A653-82D94F5C2964}" srcOrd="0" destOrd="0" presId="urn:microsoft.com/office/officeart/2018/2/layout/IconLabelDescriptionList"/>
    <dgm:cxn modelId="{A3A8B554-8320-48A5-A30B-0D057A16E43C}" srcId="{1AA02108-7F5D-47A9-BF89-F56FA6E1B0E2}" destId="{565D887F-AF5C-497B-889B-1BD563994361}" srcOrd="1" destOrd="0" parTransId="{0B133B8F-0681-4251-B005-74CFC77E8428}" sibTransId="{51BE06EC-DC5D-40F0-8CEA-C93F4B1E3C81}"/>
    <dgm:cxn modelId="{CC629188-D80C-4484-A526-AC3D2E9FD311}" srcId="{A2AEB402-0052-468B-8D3C-C29BF7DD0DDC}" destId="{5CA458FD-4049-4FF8-AC5F-BA3427C18D02}" srcOrd="2" destOrd="0" parTransId="{32642996-F0A8-4F44-B8EC-00A286D8D60D}" sibTransId="{E5CCEEED-9D09-4A33-B28F-30F4421DBA02}"/>
    <dgm:cxn modelId="{279F58A9-A690-4030-B462-23648F649E87}" type="presOf" srcId="{AFC75079-5E6B-45FE-A85F-8C7B3BAED810}" destId="{9F1FBC63-85B8-4F6D-A455-B6E027D53DC3}" srcOrd="0" destOrd="1" presId="urn:microsoft.com/office/officeart/2018/2/layout/IconLabelDescriptionList"/>
    <dgm:cxn modelId="{FB427DAC-8F75-4C04-847A-7A7B3272EC1F}" srcId="{A2AEB402-0052-468B-8D3C-C29BF7DD0DDC}" destId="{31722693-7632-405B-BF2A-DFAF549B43C7}" srcOrd="0" destOrd="0" parTransId="{896FF31D-8C0C-4C3F-93F6-DADB4D444477}" sibTransId="{C8190C4D-0BF3-45B9-99F6-22459375CCA0}"/>
    <dgm:cxn modelId="{C228A8C0-6E58-4F3B-8971-C57AFFD4CC26}" srcId="{0F1A45FD-96D6-4403-9F7C-741DE1D48C97}" destId="{A2AEB402-0052-468B-8D3C-C29BF7DD0DDC}" srcOrd="1" destOrd="0" parTransId="{28B9369D-FB02-4708-870F-5B7D2F9B53AB}" sibTransId="{0456BDD3-94DF-452C-83EF-D2E5CE1323D7}"/>
    <dgm:cxn modelId="{1BEA02CA-3C0A-4A75-83C6-0448816F64C4}" type="presOf" srcId="{0F1A45FD-96D6-4403-9F7C-741DE1D48C97}" destId="{729E132C-D779-46FA-AA7A-73B057821ECB}" srcOrd="0" destOrd="0" presId="urn:microsoft.com/office/officeart/2018/2/layout/IconLabelDescriptionList"/>
    <dgm:cxn modelId="{DE38E4CB-349B-4DCA-9A88-EF2992941A38}" type="presOf" srcId="{A2AEB402-0052-468B-8D3C-C29BF7DD0DDC}" destId="{92BF815D-D741-4E60-9BF8-C294D1A72500}" srcOrd="0" destOrd="0" presId="urn:microsoft.com/office/officeart/2018/2/layout/IconLabelDescriptionList"/>
    <dgm:cxn modelId="{55F483E3-682A-4040-964E-CAC5803A0ADC}" type="presOf" srcId="{31722693-7632-405B-BF2A-DFAF549B43C7}" destId="{9F1FBC63-85B8-4F6D-A455-B6E027D53DC3}" srcOrd="0" destOrd="0" presId="urn:microsoft.com/office/officeart/2018/2/layout/IconLabelDescriptionList"/>
    <dgm:cxn modelId="{F80CBBF5-C136-41C5-ACE4-CB7F52C0023C}" type="presOf" srcId="{5CA458FD-4049-4FF8-AC5F-BA3427C18D02}" destId="{9F1FBC63-85B8-4F6D-A455-B6E027D53DC3}" srcOrd="0" destOrd="2" presId="urn:microsoft.com/office/officeart/2018/2/layout/IconLabelDescriptionList"/>
    <dgm:cxn modelId="{A9C77998-513D-4156-B3AE-E5105B19F9FC}" type="presParOf" srcId="{729E132C-D779-46FA-AA7A-73B057821ECB}" destId="{31881055-2C3B-4DBD-B68A-459734EF6B48}" srcOrd="0" destOrd="0" presId="urn:microsoft.com/office/officeart/2018/2/layout/IconLabelDescriptionList"/>
    <dgm:cxn modelId="{98B17CC3-8563-4F69-AC49-37D6D58FF3CF}" type="presParOf" srcId="{31881055-2C3B-4DBD-B68A-459734EF6B48}" destId="{5D4C3402-C9F7-458E-8FEE-721B6BCEECA3}" srcOrd="0" destOrd="0" presId="urn:microsoft.com/office/officeart/2018/2/layout/IconLabelDescriptionList"/>
    <dgm:cxn modelId="{06D3795A-8B7A-4D2A-A109-A158959F4B42}" type="presParOf" srcId="{31881055-2C3B-4DBD-B68A-459734EF6B48}" destId="{2D2F5378-E2D6-404F-B7A3-B740DD720F4C}" srcOrd="1" destOrd="0" presId="urn:microsoft.com/office/officeart/2018/2/layout/IconLabelDescriptionList"/>
    <dgm:cxn modelId="{85D81BCB-8EDB-4ACB-9D2B-24781C4B41C5}" type="presParOf" srcId="{31881055-2C3B-4DBD-B68A-459734EF6B48}" destId="{3FF4C62A-BDF1-47BF-B0A5-40AA036BAEAF}" srcOrd="2" destOrd="0" presId="urn:microsoft.com/office/officeart/2018/2/layout/IconLabelDescriptionList"/>
    <dgm:cxn modelId="{01549620-A4F1-4730-95B1-C85415E91105}" type="presParOf" srcId="{31881055-2C3B-4DBD-B68A-459734EF6B48}" destId="{83B16080-74B3-486A-83E4-43505BA66EEB}" srcOrd="3" destOrd="0" presId="urn:microsoft.com/office/officeart/2018/2/layout/IconLabelDescriptionList"/>
    <dgm:cxn modelId="{C68A74D1-43CE-43BF-BDC1-E1828836A26F}" type="presParOf" srcId="{31881055-2C3B-4DBD-B68A-459734EF6B48}" destId="{D3042598-E386-4C89-A653-82D94F5C2964}" srcOrd="4" destOrd="0" presId="urn:microsoft.com/office/officeart/2018/2/layout/IconLabelDescriptionList"/>
    <dgm:cxn modelId="{B7E1CA6E-8610-4ED5-8E7D-4E905E4C13F0}" type="presParOf" srcId="{729E132C-D779-46FA-AA7A-73B057821ECB}" destId="{3FFA6713-67FA-441D-A7F7-EB4F44BF6E27}" srcOrd="1" destOrd="0" presId="urn:microsoft.com/office/officeart/2018/2/layout/IconLabelDescriptionList"/>
    <dgm:cxn modelId="{D2014F86-8446-4725-AC3C-14084CAA9466}" type="presParOf" srcId="{729E132C-D779-46FA-AA7A-73B057821ECB}" destId="{05DC3461-824B-4111-A583-9644782DF180}" srcOrd="2" destOrd="0" presId="urn:microsoft.com/office/officeart/2018/2/layout/IconLabelDescriptionList"/>
    <dgm:cxn modelId="{181B7C0D-845D-4F31-A413-23D11A49EFD3}" type="presParOf" srcId="{05DC3461-824B-4111-A583-9644782DF180}" destId="{1D50BE97-A4C7-45A6-987B-87890A2B773C}" srcOrd="0" destOrd="0" presId="urn:microsoft.com/office/officeart/2018/2/layout/IconLabelDescriptionList"/>
    <dgm:cxn modelId="{F075D994-B8FA-4B76-9CDD-F2911E96B660}" type="presParOf" srcId="{05DC3461-824B-4111-A583-9644782DF180}" destId="{83FD074E-3884-4FB0-AFAD-0796C1695D8B}" srcOrd="1" destOrd="0" presId="urn:microsoft.com/office/officeart/2018/2/layout/IconLabelDescriptionList"/>
    <dgm:cxn modelId="{5DF326B9-08A2-4569-BDC2-99DC5A176E51}" type="presParOf" srcId="{05DC3461-824B-4111-A583-9644782DF180}" destId="{92BF815D-D741-4E60-9BF8-C294D1A72500}" srcOrd="2" destOrd="0" presId="urn:microsoft.com/office/officeart/2018/2/layout/IconLabelDescriptionList"/>
    <dgm:cxn modelId="{56FC77A3-2BB8-44D4-AAA9-1E8B2E785E79}" type="presParOf" srcId="{05DC3461-824B-4111-A583-9644782DF180}" destId="{C9743BA8-09E5-4D7E-BC69-00D9924322E7}" srcOrd="3" destOrd="0" presId="urn:microsoft.com/office/officeart/2018/2/layout/IconLabelDescriptionList"/>
    <dgm:cxn modelId="{ADF34747-431F-4FB1-9055-746E0E6CB86B}" type="presParOf" srcId="{05DC3461-824B-4111-A583-9644782DF180}" destId="{9F1FBC63-85B8-4F6D-A455-B6E027D53DC3}"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3352AEF-1159-45B8-ACFF-9146D8F118B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F00905E-0C86-4915-95E8-B863314C5D20}" type="pres">
      <dgm:prSet presAssocID="{23352AEF-1159-45B8-ACFF-9146D8F118BF}" presName="linearFlow" presStyleCnt="0">
        <dgm:presLayoutVars>
          <dgm:dir/>
          <dgm:resizeHandles val="exact"/>
        </dgm:presLayoutVars>
      </dgm:prSet>
      <dgm:spPr/>
    </dgm:pt>
  </dgm:ptLst>
  <dgm:cxnLst>
    <dgm:cxn modelId="{9A7E1B94-05B2-470F-ACF6-AD2E7CF3B86A}" type="presOf" srcId="{23352AEF-1159-45B8-ACFF-9146D8F118BF}" destId="{DF00905E-0C86-4915-95E8-B863314C5D20}" srcOrd="0" destOrd="0" presId="urn:microsoft.com/office/officeart/2005/8/layout/vList3"/>
  </dgm:cxnLst>
  <dgm:bg>
    <a:solidFill>
      <a:schemeClr val="tx2">
        <a:lumMod val="7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3352AEF-1159-45B8-ACFF-9146D8F118B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F00905E-0C86-4915-95E8-B863314C5D20}" type="pres">
      <dgm:prSet presAssocID="{23352AEF-1159-45B8-ACFF-9146D8F118BF}" presName="linearFlow" presStyleCnt="0">
        <dgm:presLayoutVars>
          <dgm:dir/>
          <dgm:resizeHandles val="exact"/>
        </dgm:presLayoutVars>
      </dgm:prSet>
      <dgm:spPr/>
    </dgm:pt>
  </dgm:ptLst>
  <dgm:cxnLst>
    <dgm:cxn modelId="{9A7E1B94-05B2-470F-ACF6-AD2E7CF3B86A}" type="presOf" srcId="{23352AEF-1159-45B8-ACFF-9146D8F118BF}" destId="{DF00905E-0C86-4915-95E8-B863314C5D20}" srcOrd="0" destOrd="0" presId="urn:microsoft.com/office/officeart/2005/8/layout/vList3"/>
  </dgm:cxnLst>
  <dgm:bg>
    <a:solidFill>
      <a:schemeClr val="tx2">
        <a:lumMod val="7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352AEF-1159-45B8-ACFF-9146D8F118BF}"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DF00905E-0C86-4915-95E8-B863314C5D20}" type="pres">
      <dgm:prSet presAssocID="{23352AEF-1159-45B8-ACFF-9146D8F118BF}" presName="linearFlow" presStyleCnt="0">
        <dgm:presLayoutVars>
          <dgm:dir/>
          <dgm:resizeHandles val="exact"/>
        </dgm:presLayoutVars>
      </dgm:prSet>
      <dgm:spPr/>
    </dgm:pt>
  </dgm:ptLst>
  <dgm:cxnLst>
    <dgm:cxn modelId="{9A7E1B94-05B2-470F-ACF6-AD2E7CF3B86A}" type="presOf" srcId="{23352AEF-1159-45B8-ACFF-9146D8F118BF}" destId="{DF00905E-0C86-4915-95E8-B863314C5D20}" srcOrd="0" destOrd="0" presId="urn:microsoft.com/office/officeart/2005/8/layout/vList3"/>
  </dgm:cxnLst>
  <dgm:bg>
    <a:solidFill>
      <a:schemeClr val="tx2">
        <a:lumMod val="7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039FD3-346A-4E61-90BB-290229E6BC46}">
      <dsp:nvSpPr>
        <dsp:cNvPr id="0" name=""/>
        <dsp:cNvSpPr/>
      </dsp:nvSpPr>
      <dsp:spPr>
        <a:xfrm>
          <a:off x="350695" y="1112544"/>
          <a:ext cx="1080843" cy="10808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E4C4D-2B1D-4B13-9E39-7A57CB9CD546}">
      <dsp:nvSpPr>
        <dsp:cNvPr id="0" name=""/>
        <dsp:cNvSpPr/>
      </dsp:nvSpPr>
      <dsp:spPr>
        <a:xfrm>
          <a:off x="581039" y="1342887"/>
          <a:ext cx="620156" cy="620156"/>
        </a:xfrm>
        <a:prstGeom prst="rect">
          <a:avLst/>
        </a:prstGeom>
        <a:blipFill>
          <a:blip xmlns:r="http://schemas.openxmlformats.org/officeDocument/2006/relationships" r:embed="rId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8704B0-DA1D-4956-AA4E-4BF392853921}">
      <dsp:nvSpPr>
        <dsp:cNvPr id="0" name=""/>
        <dsp:cNvSpPr/>
      </dsp:nvSpPr>
      <dsp:spPr>
        <a:xfrm>
          <a:off x="5179" y="2530044"/>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bg1"/>
              </a:solidFill>
            </a:rPr>
            <a:t>Collecting Data</a:t>
          </a:r>
        </a:p>
      </dsp:txBody>
      <dsp:txXfrm>
        <a:off x="5179" y="2530044"/>
        <a:ext cx="1771875" cy="708750"/>
      </dsp:txXfrm>
    </dsp:sp>
    <dsp:sp modelId="{1739AF9A-2569-441C-A021-13AEF133FC94}">
      <dsp:nvSpPr>
        <dsp:cNvPr id="0" name=""/>
        <dsp:cNvSpPr/>
      </dsp:nvSpPr>
      <dsp:spPr>
        <a:xfrm>
          <a:off x="2432648" y="1112544"/>
          <a:ext cx="1080843" cy="10808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46D998-F0BA-4A5D-BFC3-809125080EC3}">
      <dsp:nvSpPr>
        <dsp:cNvPr id="0" name=""/>
        <dsp:cNvSpPr/>
      </dsp:nvSpPr>
      <dsp:spPr>
        <a:xfrm>
          <a:off x="2662992" y="1342887"/>
          <a:ext cx="620156" cy="620156"/>
        </a:xfrm>
        <a:prstGeom prst="rect">
          <a:avLst/>
        </a:prstGeom>
        <a:blipFill>
          <a:blip xmlns:r="http://schemas.openxmlformats.org/officeDocument/2006/relationships" r:embed="rId3">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388C9E-D047-40C8-9A7A-71EBAB17C088}">
      <dsp:nvSpPr>
        <dsp:cNvPr id="0" name=""/>
        <dsp:cNvSpPr/>
      </dsp:nvSpPr>
      <dsp:spPr>
        <a:xfrm>
          <a:off x="2087132" y="2530044"/>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bg1"/>
              </a:solidFill>
            </a:rPr>
            <a:t>Scraping Data</a:t>
          </a:r>
        </a:p>
      </dsp:txBody>
      <dsp:txXfrm>
        <a:off x="2087132" y="2530044"/>
        <a:ext cx="1771875" cy="708750"/>
      </dsp:txXfrm>
    </dsp:sp>
    <dsp:sp modelId="{6C43B6D0-7B2C-43B5-9860-09EC2FFE4022}">
      <dsp:nvSpPr>
        <dsp:cNvPr id="0" name=""/>
        <dsp:cNvSpPr/>
      </dsp:nvSpPr>
      <dsp:spPr>
        <a:xfrm>
          <a:off x="4514601" y="1112544"/>
          <a:ext cx="1080843" cy="10808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4B8DDE-1A12-475D-9990-68B41442FB50}">
      <dsp:nvSpPr>
        <dsp:cNvPr id="0" name=""/>
        <dsp:cNvSpPr/>
      </dsp:nvSpPr>
      <dsp:spPr>
        <a:xfrm>
          <a:off x="4744945" y="1342887"/>
          <a:ext cx="620156" cy="620156"/>
        </a:xfrm>
        <a:prstGeom prst="rect">
          <a:avLst/>
        </a:prstGeom>
        <a:blipFill>
          <a:blip xmlns:r="http://schemas.openxmlformats.org/officeDocument/2006/relationships" r:embed="rId5">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B7D856-049B-4DB8-88C9-6A550305EADA}">
      <dsp:nvSpPr>
        <dsp:cNvPr id="0" name=""/>
        <dsp:cNvSpPr/>
      </dsp:nvSpPr>
      <dsp:spPr>
        <a:xfrm>
          <a:off x="4169085" y="2530044"/>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bg1"/>
              </a:solidFill>
            </a:rPr>
            <a:t>Feature Engineering</a:t>
          </a:r>
        </a:p>
      </dsp:txBody>
      <dsp:txXfrm>
        <a:off x="4169085" y="2530044"/>
        <a:ext cx="1771875" cy="708750"/>
      </dsp:txXfrm>
    </dsp:sp>
    <dsp:sp modelId="{7600BD3C-E86D-4F85-9644-4151723D948C}">
      <dsp:nvSpPr>
        <dsp:cNvPr id="0" name=""/>
        <dsp:cNvSpPr/>
      </dsp:nvSpPr>
      <dsp:spPr>
        <a:xfrm>
          <a:off x="6596554" y="1112544"/>
          <a:ext cx="1080843" cy="10808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4506C0-070B-4AD9-B9FF-4E9631CD7CA8}">
      <dsp:nvSpPr>
        <dsp:cNvPr id="0" name=""/>
        <dsp:cNvSpPr/>
      </dsp:nvSpPr>
      <dsp:spPr>
        <a:xfrm>
          <a:off x="6826898" y="1342887"/>
          <a:ext cx="620156" cy="620156"/>
        </a:xfrm>
        <a:prstGeom prst="rect">
          <a:avLst/>
        </a:prstGeom>
        <a:blipFill>
          <a:blip xmlns:r="http://schemas.openxmlformats.org/officeDocument/2006/relationships" r:embed="rId7">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DC3AF8-C76F-44A2-BA25-DFE067B4E9BA}">
      <dsp:nvSpPr>
        <dsp:cNvPr id="0" name=""/>
        <dsp:cNvSpPr/>
      </dsp:nvSpPr>
      <dsp:spPr>
        <a:xfrm>
          <a:off x="6251039" y="2530044"/>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bg1"/>
              </a:solidFill>
              <a:latin typeface="+mn-lt"/>
            </a:rPr>
            <a:t>Data Cleaning</a:t>
          </a:r>
        </a:p>
      </dsp:txBody>
      <dsp:txXfrm>
        <a:off x="6251039" y="2530044"/>
        <a:ext cx="1771875" cy="708750"/>
      </dsp:txXfrm>
    </dsp:sp>
    <dsp:sp modelId="{0C3FC8B2-C8F7-45F4-A0AB-BB53472B31CE}">
      <dsp:nvSpPr>
        <dsp:cNvPr id="0" name=""/>
        <dsp:cNvSpPr/>
      </dsp:nvSpPr>
      <dsp:spPr>
        <a:xfrm>
          <a:off x="8678507" y="1112544"/>
          <a:ext cx="1080843" cy="10808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E0C8AF-5A32-44F5-AB48-8AF40AB5076B}">
      <dsp:nvSpPr>
        <dsp:cNvPr id="0" name=""/>
        <dsp:cNvSpPr/>
      </dsp:nvSpPr>
      <dsp:spPr>
        <a:xfrm>
          <a:off x="8908851" y="1342887"/>
          <a:ext cx="620156" cy="620156"/>
        </a:xfrm>
        <a:prstGeom prst="rect">
          <a:avLst/>
        </a:prstGeom>
        <a:blipFill>
          <a:blip xmlns:r="http://schemas.openxmlformats.org/officeDocument/2006/relationships" r:embed="rId9">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0185E-05CD-4DDB-809E-802B2C202CF8}">
      <dsp:nvSpPr>
        <dsp:cNvPr id="0" name=""/>
        <dsp:cNvSpPr/>
      </dsp:nvSpPr>
      <dsp:spPr>
        <a:xfrm>
          <a:off x="8332992" y="2530044"/>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bg1"/>
              </a:solidFill>
            </a:rPr>
            <a:t>Data Analysis</a:t>
          </a:r>
        </a:p>
      </dsp:txBody>
      <dsp:txXfrm>
        <a:off x="8332992" y="2530044"/>
        <a:ext cx="1771875" cy="708750"/>
      </dsp:txXfrm>
    </dsp:sp>
    <dsp:sp modelId="{580CCF91-5E7D-49ED-B2F1-EA0A7281A015}">
      <dsp:nvSpPr>
        <dsp:cNvPr id="0" name=""/>
        <dsp:cNvSpPr/>
      </dsp:nvSpPr>
      <dsp:spPr>
        <a:xfrm>
          <a:off x="10760460" y="1112544"/>
          <a:ext cx="1080843" cy="108084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976F30-2122-447F-B920-7F225EFF4A94}">
      <dsp:nvSpPr>
        <dsp:cNvPr id="0" name=""/>
        <dsp:cNvSpPr/>
      </dsp:nvSpPr>
      <dsp:spPr>
        <a:xfrm>
          <a:off x="10990804" y="1342887"/>
          <a:ext cx="620156" cy="620156"/>
        </a:xfrm>
        <a:prstGeom prst="rect">
          <a:avLst/>
        </a:prstGeom>
        <a:blipFill>
          <a:blip xmlns:r="http://schemas.openxmlformats.org/officeDocument/2006/relationships" r:embed="rId11">
            <a:duotone>
              <a:prstClr val="black"/>
              <a:schemeClr val="accent1">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523892-4DD2-4792-8DA7-BD4BEE1F5109}">
      <dsp:nvSpPr>
        <dsp:cNvPr id="0" name=""/>
        <dsp:cNvSpPr/>
      </dsp:nvSpPr>
      <dsp:spPr>
        <a:xfrm>
          <a:off x="10414945" y="2530044"/>
          <a:ext cx="1771875" cy="708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bg1"/>
              </a:solidFill>
            </a:rPr>
            <a:t>Conclusion</a:t>
          </a:r>
        </a:p>
      </dsp:txBody>
      <dsp:txXfrm>
        <a:off x="10414945" y="2530044"/>
        <a:ext cx="1771875" cy="7087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69ABB0-C403-4235-BEDF-ADBECC1F73BC}">
      <dsp:nvSpPr>
        <dsp:cNvPr id="0" name=""/>
        <dsp:cNvSpPr/>
      </dsp:nvSpPr>
      <dsp:spPr>
        <a:xfrm>
          <a:off x="24349" y="164172"/>
          <a:ext cx="1915070" cy="1915070"/>
        </a:xfrm>
        <a:prstGeom prst="roundRect">
          <a:avLst>
            <a:gd name="adj" fmla="val 10000"/>
          </a:avLst>
        </a:prstGeom>
        <a:blipFill rotWithShape="1">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76B17F-292D-469A-84FB-337C5214E2EE}">
      <dsp:nvSpPr>
        <dsp:cNvPr id="0" name=""/>
        <dsp:cNvSpPr/>
      </dsp:nvSpPr>
      <dsp:spPr>
        <a:xfrm>
          <a:off x="615568" y="1900703"/>
          <a:ext cx="2764247" cy="276424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Source</a:t>
          </a:r>
        </a:p>
        <a:p>
          <a:pPr marL="171450" lvl="1" indent="-171450" algn="l" defTabSz="844550">
            <a:lnSpc>
              <a:spcPct val="90000"/>
            </a:lnSpc>
            <a:spcBef>
              <a:spcPct val="0"/>
            </a:spcBef>
            <a:spcAft>
              <a:spcPct val="15000"/>
            </a:spcAft>
            <a:buChar char="•"/>
          </a:pPr>
          <a:r>
            <a:rPr lang="en-US" sz="1900" kern="1200"/>
            <a:t>RedFin.com</a:t>
          </a:r>
        </a:p>
      </dsp:txBody>
      <dsp:txXfrm>
        <a:off x="696530" y="1981665"/>
        <a:ext cx="2602323" cy="2602323"/>
      </dsp:txXfrm>
    </dsp:sp>
    <dsp:sp modelId="{71E1F5C9-D069-49F4-AA50-1792BB1DF65B}">
      <dsp:nvSpPr>
        <dsp:cNvPr id="0" name=""/>
        <dsp:cNvSpPr/>
      </dsp:nvSpPr>
      <dsp:spPr>
        <a:xfrm>
          <a:off x="2553492" y="789602"/>
          <a:ext cx="614072" cy="6642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553492" y="922444"/>
        <a:ext cx="429850" cy="398526"/>
      </dsp:txXfrm>
    </dsp:sp>
    <dsp:sp modelId="{31CC7AB2-C030-4C1A-8D7B-5352D3BAEDC2}">
      <dsp:nvSpPr>
        <dsp:cNvPr id="0" name=""/>
        <dsp:cNvSpPr/>
      </dsp:nvSpPr>
      <dsp:spPr>
        <a:xfrm>
          <a:off x="3693912" y="164172"/>
          <a:ext cx="1915070" cy="1915070"/>
        </a:xfrm>
        <a:prstGeom prst="roundRect">
          <a:avLst>
            <a:gd name="adj" fmla="val 10000"/>
          </a:avLst>
        </a:prstGeom>
        <a:blipFill rotWithShape="1">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E22B7B-AB30-4669-83AA-1D4D404C2F8C}">
      <dsp:nvSpPr>
        <dsp:cNvPr id="0" name=""/>
        <dsp:cNvSpPr/>
      </dsp:nvSpPr>
      <dsp:spPr>
        <a:xfrm>
          <a:off x="4257129" y="1900703"/>
          <a:ext cx="2764247" cy="276424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Automation Process</a:t>
          </a:r>
        </a:p>
        <a:p>
          <a:pPr marL="171450" lvl="1" indent="-171450" algn="l" defTabSz="844550">
            <a:lnSpc>
              <a:spcPct val="90000"/>
            </a:lnSpc>
            <a:spcBef>
              <a:spcPct val="0"/>
            </a:spcBef>
            <a:spcAft>
              <a:spcPct val="15000"/>
            </a:spcAft>
            <a:buChar char="•"/>
          </a:pPr>
          <a:r>
            <a:rPr lang="en-US" sz="1900" kern="1200"/>
            <a:t>Chrome extension created using JavaScript</a:t>
          </a:r>
        </a:p>
        <a:p>
          <a:pPr marL="171450" lvl="1" indent="-171450" algn="l" defTabSz="844550">
            <a:lnSpc>
              <a:spcPct val="90000"/>
            </a:lnSpc>
            <a:spcBef>
              <a:spcPct val="0"/>
            </a:spcBef>
            <a:spcAft>
              <a:spcPct val="15000"/>
            </a:spcAft>
            <a:buChar char="•"/>
          </a:pPr>
          <a:r>
            <a:rPr lang="en-US" sz="1900" kern="1200"/>
            <a:t>Automatically downloads html pages</a:t>
          </a:r>
        </a:p>
      </dsp:txBody>
      <dsp:txXfrm>
        <a:off x="4338091" y="1981665"/>
        <a:ext cx="2602323" cy="2602323"/>
      </dsp:txXfrm>
    </dsp:sp>
    <dsp:sp modelId="{1852BA1F-AE41-437B-898D-C4768D3CAD13}">
      <dsp:nvSpPr>
        <dsp:cNvPr id="0" name=""/>
        <dsp:cNvSpPr/>
      </dsp:nvSpPr>
      <dsp:spPr>
        <a:xfrm>
          <a:off x="6290043" y="789602"/>
          <a:ext cx="681061" cy="6642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290043" y="922444"/>
        <a:ext cx="481798" cy="398526"/>
      </dsp:txXfrm>
    </dsp:sp>
    <dsp:sp modelId="{ECCE4910-BE49-4EC9-84ED-651D6E5F3A1F}">
      <dsp:nvSpPr>
        <dsp:cNvPr id="0" name=""/>
        <dsp:cNvSpPr/>
      </dsp:nvSpPr>
      <dsp:spPr>
        <a:xfrm>
          <a:off x="7554871" y="164172"/>
          <a:ext cx="1915070" cy="1915070"/>
        </a:xfrm>
        <a:prstGeom prst="roundRect">
          <a:avLst>
            <a:gd name="adj" fmla="val 10000"/>
          </a:avLst>
        </a:prstGeom>
        <a:blipFill rotWithShape="1">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15000" r="-15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A7A0F0B-C7A5-44C9-9F83-7FA85136C198}">
      <dsp:nvSpPr>
        <dsp:cNvPr id="0" name=""/>
        <dsp:cNvSpPr/>
      </dsp:nvSpPr>
      <dsp:spPr>
        <a:xfrm>
          <a:off x="7751352" y="1900703"/>
          <a:ext cx="2764247" cy="276424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Storage</a:t>
          </a:r>
        </a:p>
        <a:p>
          <a:pPr marL="171450" lvl="1" indent="-171450" algn="l" defTabSz="844550">
            <a:lnSpc>
              <a:spcPct val="90000"/>
            </a:lnSpc>
            <a:spcBef>
              <a:spcPct val="0"/>
            </a:spcBef>
            <a:spcAft>
              <a:spcPct val="15000"/>
            </a:spcAft>
            <a:buChar char="•"/>
          </a:pPr>
          <a:r>
            <a:rPr lang="en-US" sz="1900" kern="1200"/>
            <a:t>HTML pages of houses listed in redfin are stored in local directory</a:t>
          </a:r>
        </a:p>
      </dsp:txBody>
      <dsp:txXfrm>
        <a:off x="7832314" y="1981665"/>
        <a:ext cx="2602323" cy="26023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3402-C9F7-458E-8FEE-721B6BCEECA3}">
      <dsp:nvSpPr>
        <dsp:cNvPr id="0" name=""/>
        <dsp:cNvSpPr/>
      </dsp:nvSpPr>
      <dsp:spPr>
        <a:xfrm>
          <a:off x="559800" y="501529"/>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C62A-BDF1-47BF-B0A5-40AA036BAEAF}">
      <dsp:nvSpPr>
        <dsp:cNvPr id="0" name=""/>
        <dsp:cNvSpPr/>
      </dsp:nvSpPr>
      <dsp:spPr>
        <a:xfrm>
          <a:off x="559800" y="21575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Libraries Used:</a:t>
          </a:r>
        </a:p>
      </dsp:txBody>
      <dsp:txXfrm>
        <a:off x="559800" y="2157505"/>
        <a:ext cx="4320000" cy="648000"/>
      </dsp:txXfrm>
    </dsp:sp>
    <dsp:sp modelId="{D3042598-E386-4C89-A653-82D94F5C2964}">
      <dsp:nvSpPr>
        <dsp:cNvPr id="0" name=""/>
        <dsp:cNvSpPr/>
      </dsp:nvSpPr>
      <dsp:spPr>
        <a:xfrm>
          <a:off x="559800" y="2872471"/>
          <a:ext cx="4320000" cy="97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Beautiful Soup</a:t>
          </a:r>
        </a:p>
        <a:p>
          <a:pPr marL="0" lvl="0" indent="0" algn="l" defTabSz="755650">
            <a:lnSpc>
              <a:spcPct val="100000"/>
            </a:lnSpc>
            <a:spcBef>
              <a:spcPct val="0"/>
            </a:spcBef>
            <a:spcAft>
              <a:spcPct val="35000"/>
            </a:spcAft>
            <a:buNone/>
          </a:pPr>
          <a:r>
            <a:rPr lang="en-US" sz="1700" kern="1200"/>
            <a:t>RE</a:t>
          </a:r>
        </a:p>
        <a:p>
          <a:pPr marL="0" lvl="0" indent="0" algn="l" defTabSz="755650">
            <a:lnSpc>
              <a:spcPct val="100000"/>
            </a:lnSpc>
            <a:spcBef>
              <a:spcPct val="0"/>
            </a:spcBef>
            <a:spcAft>
              <a:spcPct val="35000"/>
            </a:spcAft>
            <a:buNone/>
            <a:defRPr b="1"/>
          </a:pPr>
          <a:endParaRPr lang="en-US" sz="1700" b="0" kern="1200">
            <a:latin typeface="Calibri Light" panose="020F0302020204030204"/>
          </a:endParaRPr>
        </a:p>
      </dsp:txBody>
      <dsp:txXfrm>
        <a:off x="559800" y="2872471"/>
        <a:ext cx="4320000" cy="977336"/>
      </dsp:txXfrm>
    </dsp:sp>
    <dsp:sp modelId="{1D50BE97-A4C7-45A6-987B-87890A2B773C}">
      <dsp:nvSpPr>
        <dsp:cNvPr id="0" name=""/>
        <dsp:cNvSpPr/>
      </dsp:nvSpPr>
      <dsp:spPr>
        <a:xfrm>
          <a:off x="5635800" y="501529"/>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F815D-D741-4E60-9BF8-C294D1A72500}">
      <dsp:nvSpPr>
        <dsp:cNvPr id="0" name=""/>
        <dsp:cNvSpPr/>
      </dsp:nvSpPr>
      <dsp:spPr>
        <a:xfrm>
          <a:off x="5635800" y="215750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Extraction:</a:t>
          </a:r>
        </a:p>
      </dsp:txBody>
      <dsp:txXfrm>
        <a:off x="5635800" y="2157505"/>
        <a:ext cx="4320000" cy="648000"/>
      </dsp:txXfrm>
    </dsp:sp>
    <dsp:sp modelId="{9F1FBC63-85B8-4F6D-A455-B6E027D53DC3}">
      <dsp:nvSpPr>
        <dsp:cNvPr id="0" name=""/>
        <dsp:cNvSpPr/>
      </dsp:nvSpPr>
      <dsp:spPr>
        <a:xfrm>
          <a:off x="5635800" y="2872471"/>
          <a:ext cx="4320000" cy="977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0" kern="1200"/>
            <a:t>Nested find</a:t>
          </a:r>
        </a:p>
        <a:p>
          <a:pPr marL="0" lvl="0" indent="0" algn="l" defTabSz="755650">
            <a:lnSpc>
              <a:spcPct val="100000"/>
            </a:lnSpc>
            <a:spcBef>
              <a:spcPct val="0"/>
            </a:spcBef>
            <a:spcAft>
              <a:spcPct val="35000"/>
            </a:spcAft>
            <a:buNone/>
          </a:pPr>
          <a:r>
            <a:rPr lang="en-US" sz="1700" b="0" kern="1200"/>
            <a:t>Soup’s find all</a:t>
          </a:r>
        </a:p>
        <a:p>
          <a:pPr marL="0" lvl="0" indent="0" algn="l" defTabSz="755650">
            <a:lnSpc>
              <a:spcPct val="100000"/>
            </a:lnSpc>
            <a:spcBef>
              <a:spcPct val="0"/>
            </a:spcBef>
            <a:spcAft>
              <a:spcPct val="35000"/>
            </a:spcAft>
            <a:buNone/>
          </a:pPr>
          <a:r>
            <a:rPr lang="en-US" sz="1700" b="0" kern="1200"/>
            <a:t>RE Search</a:t>
          </a:r>
        </a:p>
      </dsp:txBody>
      <dsp:txXfrm>
        <a:off x="5635800" y="2872471"/>
        <a:ext cx="4320000" cy="9773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3402-C9F7-458E-8FEE-721B6BCEECA3}">
      <dsp:nvSpPr>
        <dsp:cNvPr id="0" name=""/>
        <dsp:cNvSpPr/>
      </dsp:nvSpPr>
      <dsp:spPr>
        <a:xfrm>
          <a:off x="559800" y="50087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C62A-BDF1-47BF-B0A5-40AA036BAEAF}">
      <dsp:nvSpPr>
        <dsp:cNvPr id="0" name=""/>
        <dsp:cNvSpPr/>
      </dsp:nvSpPr>
      <dsp:spPr>
        <a:xfrm>
          <a:off x="559800" y="2156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Libraries Used:</a:t>
          </a:r>
        </a:p>
      </dsp:txBody>
      <dsp:txXfrm>
        <a:off x="559800" y="2156908"/>
        <a:ext cx="4320000" cy="648000"/>
      </dsp:txXfrm>
    </dsp:sp>
    <dsp:sp modelId="{D3042598-E386-4C89-A653-82D94F5C2964}">
      <dsp:nvSpPr>
        <dsp:cNvPr id="0" name=""/>
        <dsp:cNvSpPr/>
      </dsp:nvSpPr>
      <dsp:spPr>
        <a:xfrm>
          <a:off x="559800" y="2871900"/>
          <a:ext cx="4320000" cy="97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Beautiful Soup</a:t>
          </a:r>
        </a:p>
        <a:p>
          <a:pPr marL="0" lvl="0" indent="0" algn="l" defTabSz="755650">
            <a:lnSpc>
              <a:spcPct val="100000"/>
            </a:lnSpc>
            <a:spcBef>
              <a:spcPct val="0"/>
            </a:spcBef>
            <a:spcAft>
              <a:spcPct val="35000"/>
            </a:spcAft>
            <a:buNone/>
          </a:pPr>
          <a:r>
            <a:rPr lang="en-US" sz="1700" kern="1200"/>
            <a:t>RE</a:t>
          </a:r>
        </a:p>
      </dsp:txBody>
      <dsp:txXfrm>
        <a:off x="559800" y="2871900"/>
        <a:ext cx="4320000" cy="978561"/>
      </dsp:txXfrm>
    </dsp:sp>
    <dsp:sp modelId="{1D50BE97-A4C7-45A6-987B-87890A2B773C}">
      <dsp:nvSpPr>
        <dsp:cNvPr id="0" name=""/>
        <dsp:cNvSpPr/>
      </dsp:nvSpPr>
      <dsp:spPr>
        <a:xfrm>
          <a:off x="5635800" y="50087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F815D-D741-4E60-9BF8-C294D1A72500}">
      <dsp:nvSpPr>
        <dsp:cNvPr id="0" name=""/>
        <dsp:cNvSpPr/>
      </dsp:nvSpPr>
      <dsp:spPr>
        <a:xfrm>
          <a:off x="5635800" y="2156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Extraction:</a:t>
          </a:r>
        </a:p>
      </dsp:txBody>
      <dsp:txXfrm>
        <a:off x="5635800" y="2156908"/>
        <a:ext cx="4320000" cy="648000"/>
      </dsp:txXfrm>
    </dsp:sp>
    <dsp:sp modelId="{9F1FBC63-85B8-4F6D-A455-B6E027D53DC3}">
      <dsp:nvSpPr>
        <dsp:cNvPr id="0" name=""/>
        <dsp:cNvSpPr/>
      </dsp:nvSpPr>
      <dsp:spPr>
        <a:xfrm>
          <a:off x="5635800" y="2871900"/>
          <a:ext cx="4320000" cy="97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a:t>Nested find</a:t>
          </a:r>
        </a:p>
        <a:p>
          <a:pPr marL="0" lvl="0" indent="0" algn="l" defTabSz="755650">
            <a:lnSpc>
              <a:spcPct val="100000"/>
            </a:lnSpc>
            <a:spcBef>
              <a:spcPct val="0"/>
            </a:spcBef>
            <a:spcAft>
              <a:spcPct val="35000"/>
            </a:spcAft>
            <a:buNone/>
          </a:pPr>
          <a:r>
            <a:rPr lang="en-US" sz="1700" kern="1200"/>
            <a:t>Soup’s find all</a:t>
          </a:r>
        </a:p>
        <a:p>
          <a:pPr marL="0" lvl="0" indent="0" algn="l" defTabSz="755650">
            <a:lnSpc>
              <a:spcPct val="100000"/>
            </a:lnSpc>
            <a:spcBef>
              <a:spcPct val="0"/>
            </a:spcBef>
            <a:spcAft>
              <a:spcPct val="35000"/>
            </a:spcAft>
            <a:buNone/>
          </a:pPr>
          <a:r>
            <a:rPr lang="en-US" sz="1700" kern="1200"/>
            <a:t>RE Search</a:t>
          </a:r>
        </a:p>
      </dsp:txBody>
      <dsp:txXfrm>
        <a:off x="5635800" y="2871900"/>
        <a:ext cx="4320000" cy="978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3402-C9F7-458E-8FEE-721B6BCEECA3}">
      <dsp:nvSpPr>
        <dsp:cNvPr id="0" name=""/>
        <dsp:cNvSpPr/>
      </dsp:nvSpPr>
      <dsp:spPr>
        <a:xfrm>
          <a:off x="559800" y="50087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C62A-BDF1-47BF-B0A5-40AA036BAEAF}">
      <dsp:nvSpPr>
        <dsp:cNvPr id="0" name=""/>
        <dsp:cNvSpPr/>
      </dsp:nvSpPr>
      <dsp:spPr>
        <a:xfrm>
          <a:off x="559800" y="2156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Libraries Used:</a:t>
          </a:r>
        </a:p>
      </dsp:txBody>
      <dsp:txXfrm>
        <a:off x="559800" y="2156908"/>
        <a:ext cx="4320000" cy="648000"/>
      </dsp:txXfrm>
    </dsp:sp>
    <dsp:sp modelId="{D3042598-E386-4C89-A653-82D94F5C2964}">
      <dsp:nvSpPr>
        <dsp:cNvPr id="0" name=""/>
        <dsp:cNvSpPr/>
      </dsp:nvSpPr>
      <dsp:spPr>
        <a:xfrm>
          <a:off x="559800" y="2871900"/>
          <a:ext cx="4320000" cy="97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Beautiful Soup</a:t>
          </a:r>
        </a:p>
        <a:p>
          <a:pPr marL="0" lvl="0" indent="0" algn="l" defTabSz="755650">
            <a:lnSpc>
              <a:spcPct val="100000"/>
            </a:lnSpc>
            <a:spcBef>
              <a:spcPct val="0"/>
            </a:spcBef>
            <a:spcAft>
              <a:spcPct val="35000"/>
            </a:spcAft>
            <a:buNone/>
          </a:pPr>
          <a:r>
            <a:rPr lang="en-US" sz="1700" kern="1200"/>
            <a:t>RE</a:t>
          </a:r>
        </a:p>
      </dsp:txBody>
      <dsp:txXfrm>
        <a:off x="559800" y="2871900"/>
        <a:ext cx="4320000" cy="978561"/>
      </dsp:txXfrm>
    </dsp:sp>
    <dsp:sp modelId="{1D50BE97-A4C7-45A6-987B-87890A2B773C}">
      <dsp:nvSpPr>
        <dsp:cNvPr id="0" name=""/>
        <dsp:cNvSpPr/>
      </dsp:nvSpPr>
      <dsp:spPr>
        <a:xfrm>
          <a:off x="5635800" y="50087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F815D-D741-4E60-9BF8-C294D1A72500}">
      <dsp:nvSpPr>
        <dsp:cNvPr id="0" name=""/>
        <dsp:cNvSpPr/>
      </dsp:nvSpPr>
      <dsp:spPr>
        <a:xfrm>
          <a:off x="5635800" y="2156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Extraction:</a:t>
          </a:r>
        </a:p>
      </dsp:txBody>
      <dsp:txXfrm>
        <a:off x="5635800" y="2156908"/>
        <a:ext cx="4320000" cy="648000"/>
      </dsp:txXfrm>
    </dsp:sp>
    <dsp:sp modelId="{9F1FBC63-85B8-4F6D-A455-B6E027D53DC3}">
      <dsp:nvSpPr>
        <dsp:cNvPr id="0" name=""/>
        <dsp:cNvSpPr/>
      </dsp:nvSpPr>
      <dsp:spPr>
        <a:xfrm>
          <a:off x="5635800" y="2871900"/>
          <a:ext cx="4320000" cy="97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Nested find</a:t>
          </a:r>
        </a:p>
        <a:p>
          <a:pPr marL="0" lvl="0" indent="0" algn="l" defTabSz="755650">
            <a:lnSpc>
              <a:spcPct val="100000"/>
            </a:lnSpc>
            <a:spcBef>
              <a:spcPct val="0"/>
            </a:spcBef>
            <a:spcAft>
              <a:spcPct val="35000"/>
            </a:spcAft>
            <a:buNone/>
          </a:pPr>
          <a:r>
            <a:rPr lang="en-US" sz="1700" b="1" kern="1200"/>
            <a:t>Soup’s find all</a:t>
          </a:r>
        </a:p>
        <a:p>
          <a:pPr marL="0" lvl="0" indent="0" algn="l" defTabSz="755650">
            <a:lnSpc>
              <a:spcPct val="100000"/>
            </a:lnSpc>
            <a:spcBef>
              <a:spcPct val="0"/>
            </a:spcBef>
            <a:spcAft>
              <a:spcPct val="35000"/>
            </a:spcAft>
            <a:buNone/>
          </a:pPr>
          <a:r>
            <a:rPr lang="en-US" sz="1700" kern="1200"/>
            <a:t>RE Search</a:t>
          </a:r>
        </a:p>
      </dsp:txBody>
      <dsp:txXfrm>
        <a:off x="5635800" y="2871900"/>
        <a:ext cx="4320000" cy="9785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C3402-C9F7-458E-8FEE-721B6BCEECA3}">
      <dsp:nvSpPr>
        <dsp:cNvPr id="0" name=""/>
        <dsp:cNvSpPr/>
      </dsp:nvSpPr>
      <dsp:spPr>
        <a:xfrm>
          <a:off x="559800" y="50087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F4C62A-BDF1-47BF-B0A5-40AA036BAEAF}">
      <dsp:nvSpPr>
        <dsp:cNvPr id="0" name=""/>
        <dsp:cNvSpPr/>
      </dsp:nvSpPr>
      <dsp:spPr>
        <a:xfrm>
          <a:off x="559800" y="2156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Libraries Used:</a:t>
          </a:r>
        </a:p>
      </dsp:txBody>
      <dsp:txXfrm>
        <a:off x="559800" y="2156908"/>
        <a:ext cx="4320000" cy="648000"/>
      </dsp:txXfrm>
    </dsp:sp>
    <dsp:sp modelId="{D3042598-E386-4C89-A653-82D94F5C2964}">
      <dsp:nvSpPr>
        <dsp:cNvPr id="0" name=""/>
        <dsp:cNvSpPr/>
      </dsp:nvSpPr>
      <dsp:spPr>
        <a:xfrm>
          <a:off x="559800" y="2871900"/>
          <a:ext cx="4320000" cy="97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Beautiful Soup</a:t>
          </a:r>
        </a:p>
        <a:p>
          <a:pPr marL="0" lvl="0" indent="0" algn="l" defTabSz="755650">
            <a:lnSpc>
              <a:spcPct val="100000"/>
            </a:lnSpc>
            <a:spcBef>
              <a:spcPct val="0"/>
            </a:spcBef>
            <a:spcAft>
              <a:spcPct val="35000"/>
            </a:spcAft>
            <a:buNone/>
          </a:pPr>
          <a:r>
            <a:rPr lang="en-US" sz="1700" kern="1200"/>
            <a:t>RE</a:t>
          </a:r>
        </a:p>
      </dsp:txBody>
      <dsp:txXfrm>
        <a:off x="559800" y="2871900"/>
        <a:ext cx="4320000" cy="978561"/>
      </dsp:txXfrm>
    </dsp:sp>
    <dsp:sp modelId="{1D50BE97-A4C7-45A6-987B-87890A2B773C}">
      <dsp:nvSpPr>
        <dsp:cNvPr id="0" name=""/>
        <dsp:cNvSpPr/>
      </dsp:nvSpPr>
      <dsp:spPr>
        <a:xfrm>
          <a:off x="5635800" y="50087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BF815D-D741-4E60-9BF8-C294D1A72500}">
      <dsp:nvSpPr>
        <dsp:cNvPr id="0" name=""/>
        <dsp:cNvSpPr/>
      </dsp:nvSpPr>
      <dsp:spPr>
        <a:xfrm>
          <a:off x="5635800" y="215690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Data Extraction:</a:t>
          </a:r>
        </a:p>
      </dsp:txBody>
      <dsp:txXfrm>
        <a:off x="5635800" y="2156908"/>
        <a:ext cx="4320000" cy="648000"/>
      </dsp:txXfrm>
    </dsp:sp>
    <dsp:sp modelId="{9F1FBC63-85B8-4F6D-A455-B6E027D53DC3}">
      <dsp:nvSpPr>
        <dsp:cNvPr id="0" name=""/>
        <dsp:cNvSpPr/>
      </dsp:nvSpPr>
      <dsp:spPr>
        <a:xfrm>
          <a:off x="5635800" y="2871900"/>
          <a:ext cx="4320000" cy="97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Nested find</a:t>
          </a:r>
        </a:p>
        <a:p>
          <a:pPr marL="0" lvl="0" indent="0" algn="l" defTabSz="755650">
            <a:lnSpc>
              <a:spcPct val="100000"/>
            </a:lnSpc>
            <a:spcBef>
              <a:spcPct val="0"/>
            </a:spcBef>
            <a:spcAft>
              <a:spcPct val="35000"/>
            </a:spcAft>
            <a:buNone/>
          </a:pPr>
          <a:r>
            <a:rPr lang="en-US" sz="1700" kern="1200"/>
            <a:t>Soup’s find all</a:t>
          </a:r>
        </a:p>
        <a:p>
          <a:pPr marL="0" lvl="0" indent="0" algn="l" defTabSz="755650">
            <a:lnSpc>
              <a:spcPct val="100000"/>
            </a:lnSpc>
            <a:spcBef>
              <a:spcPct val="0"/>
            </a:spcBef>
            <a:spcAft>
              <a:spcPct val="35000"/>
            </a:spcAft>
            <a:buNone/>
          </a:pPr>
          <a:r>
            <a:rPr lang="en-US" sz="1700" b="1" kern="1200"/>
            <a:t>RE Search</a:t>
          </a:r>
        </a:p>
      </dsp:txBody>
      <dsp:txXfrm>
        <a:off x="5635800" y="2871900"/>
        <a:ext cx="4320000" cy="978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606B98-ED80-417B-878A-308562CE3801}" type="datetimeFigureOut">
              <a:rPr lang="en-US" smtClean="0"/>
              <a:t>3/15/20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91C90-D326-4B69-AE4E-9D3DA42CA544}" type="slidenum">
              <a:rPr lang="en-US" smtClean="0"/>
              <a:t>‹#›</a:t>
            </a:fld>
            <a:endParaRPr lang="en-US"/>
          </a:p>
        </p:txBody>
      </p:sp>
    </p:spTree>
    <p:extLst>
      <p:ext uri="{BB962C8B-B14F-4D97-AF65-F5344CB8AC3E}">
        <p14:creationId xmlns:p14="http://schemas.microsoft.com/office/powerpoint/2010/main" val="3454299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fld id="{3E791C90-D326-4B69-AE4E-9D3DA42CA544}" type="slidenum">
              <a:rPr lang="en-US" smtClean="0"/>
              <a:t>21</a:t>
            </a:fld>
            <a:endParaRPr lang="en-US"/>
          </a:p>
        </p:txBody>
      </p:sp>
    </p:spTree>
    <p:extLst>
      <p:ext uri="{BB962C8B-B14F-4D97-AF65-F5344CB8AC3E}">
        <p14:creationId xmlns:p14="http://schemas.microsoft.com/office/powerpoint/2010/main" val="2917994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my questions start guess which is more accurate</a:t>
            </a:r>
          </a:p>
        </p:txBody>
      </p:sp>
      <p:sp>
        <p:nvSpPr>
          <p:cNvPr id="4" name="Slide Number Placeholder 3"/>
          <p:cNvSpPr>
            <a:spLocks noGrp="1"/>
          </p:cNvSpPr>
          <p:nvPr>
            <p:ph type="sldNum" sz="quarter" idx="5"/>
          </p:nvPr>
        </p:nvSpPr>
        <p:spPr/>
        <p:txBody>
          <a:bodyPr/>
          <a:lstStyle/>
          <a:p>
            <a:fld id="{4A233DE9-4A89-FA47-A058-A86940B1DDC5}" type="slidenum">
              <a:rPr lang="en-US" smtClean="0"/>
              <a:t>32</a:t>
            </a:fld>
            <a:endParaRPr lang="en-US"/>
          </a:p>
        </p:txBody>
      </p:sp>
    </p:spTree>
    <p:extLst>
      <p:ext uri="{BB962C8B-B14F-4D97-AF65-F5344CB8AC3E}">
        <p14:creationId xmlns:p14="http://schemas.microsoft.com/office/powerpoint/2010/main" val="1369937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how to find the accuracy?</a:t>
            </a:r>
          </a:p>
          <a:p>
            <a:r>
              <a:rPr lang="en-US"/>
              <a:t>In case of this accuracy the closest you are the sold price</a:t>
            </a:r>
          </a:p>
          <a:p>
            <a:endParaRPr lang="en-US"/>
          </a:p>
          <a:p>
            <a:r>
              <a:rPr lang="en-US"/>
              <a:t>Consider the linear scale of </a:t>
            </a:r>
          </a:p>
        </p:txBody>
      </p:sp>
      <p:sp>
        <p:nvSpPr>
          <p:cNvPr id="4" name="Slide Number Placeholder 3"/>
          <p:cNvSpPr>
            <a:spLocks noGrp="1"/>
          </p:cNvSpPr>
          <p:nvPr>
            <p:ph type="sldNum" sz="quarter" idx="5"/>
          </p:nvPr>
        </p:nvSpPr>
        <p:spPr/>
        <p:txBody>
          <a:bodyPr/>
          <a:lstStyle/>
          <a:p>
            <a:fld id="{4A233DE9-4A89-FA47-A058-A86940B1DDC5}" type="slidenum">
              <a:rPr lang="en-US" smtClean="0"/>
              <a:t>33</a:t>
            </a:fld>
            <a:endParaRPr lang="en-US"/>
          </a:p>
        </p:txBody>
      </p:sp>
    </p:spTree>
    <p:extLst>
      <p:ext uri="{BB962C8B-B14F-4D97-AF65-F5344CB8AC3E}">
        <p14:creationId xmlns:p14="http://schemas.microsoft.com/office/powerpoint/2010/main" val="3389751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233DE9-4A89-FA47-A058-A86940B1DDC5}" type="slidenum">
              <a:rPr lang="en-US" smtClean="0"/>
              <a:t>34</a:t>
            </a:fld>
            <a:endParaRPr lang="en-US"/>
          </a:p>
        </p:txBody>
      </p:sp>
    </p:spTree>
    <p:extLst>
      <p:ext uri="{BB962C8B-B14F-4D97-AF65-F5344CB8AC3E}">
        <p14:creationId xmlns:p14="http://schemas.microsoft.com/office/powerpoint/2010/main" val="3649004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233DE9-4A89-FA47-A058-A86940B1DDC5}" type="slidenum">
              <a:rPr lang="en-US" smtClean="0"/>
              <a:t>35</a:t>
            </a:fld>
            <a:endParaRPr lang="en-US"/>
          </a:p>
        </p:txBody>
      </p:sp>
    </p:spTree>
    <p:extLst>
      <p:ext uri="{BB962C8B-B14F-4D97-AF65-F5344CB8AC3E}">
        <p14:creationId xmlns:p14="http://schemas.microsoft.com/office/powerpoint/2010/main" val="2098477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EF308-44E0-4740-9674-B53E5C4349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09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Asha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CEF308-44E0-4740-9674-B53E5C43492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258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FAD5-62E3-4FF2-A101-6939D2F61E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20F86D-8282-40C1-BB96-0F407D4297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5D9D63-F683-451D-9AC7-4CA5179BD72A}"/>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5" name="Footer Placeholder 4">
            <a:extLst>
              <a:ext uri="{FF2B5EF4-FFF2-40B4-BE49-F238E27FC236}">
                <a16:creationId xmlns:a16="http://schemas.microsoft.com/office/drawing/2014/main" id="{2AD78B16-312A-4408-97B5-A44D6D082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3E760-E255-4DBA-82E6-AC0D0BFFE14A}"/>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23561219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5B46-99FA-43EB-B9B6-9A7EFF9F19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784439-FDE7-4380-9437-891E585413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494869-1F7A-4CC9-8A38-BCF9290A44CF}"/>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5" name="Footer Placeholder 4">
            <a:extLst>
              <a:ext uri="{FF2B5EF4-FFF2-40B4-BE49-F238E27FC236}">
                <a16:creationId xmlns:a16="http://schemas.microsoft.com/office/drawing/2014/main" id="{B98A9394-9100-40FD-8308-EBE5C84EC2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F56AB-9BBB-49E9-9710-94A8B37F4FAC}"/>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310093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12B9B0-6F87-4343-975A-AB9B14ED1B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DD84E2-FA5C-47F9-8783-63133628B95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779B8A-202E-4B0A-AE2B-68CF6DE1876B}"/>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5" name="Footer Placeholder 4">
            <a:extLst>
              <a:ext uri="{FF2B5EF4-FFF2-40B4-BE49-F238E27FC236}">
                <a16:creationId xmlns:a16="http://schemas.microsoft.com/office/drawing/2014/main" id="{15C57179-C32F-4918-8069-327E15E40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D5D61-002E-445F-BE0F-DBDC9ED28D77}"/>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118610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1D562-2661-4BF8-87EE-2DB34C4E1E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DEB848-6487-4BE6-8E5B-FC0AFCBCE6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7669E-1BF1-4872-AE6E-47A37DADF744}"/>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5" name="Footer Placeholder 4">
            <a:extLst>
              <a:ext uri="{FF2B5EF4-FFF2-40B4-BE49-F238E27FC236}">
                <a16:creationId xmlns:a16="http://schemas.microsoft.com/office/drawing/2014/main" id="{6446243F-52A3-4320-9ECD-F85A33DC3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452BE-DB19-4DAE-9741-FE5E71F25B45}"/>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2114125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1A85C-0406-4477-9871-AA7E1BF71F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FE1401-744C-440B-B07A-00F8DCFABB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2F1AF5-0A28-4C67-8958-ABE319A0CC55}"/>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5" name="Footer Placeholder 4">
            <a:extLst>
              <a:ext uri="{FF2B5EF4-FFF2-40B4-BE49-F238E27FC236}">
                <a16:creationId xmlns:a16="http://schemas.microsoft.com/office/drawing/2014/main" id="{4AD301A2-CE6E-4FD9-AFF4-7BF38AFBB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5519EE-415F-4AB9-89FE-97563350198B}"/>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2164554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4131-CDDB-472A-B30E-8CFDF0E604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D06409-0E8B-47DD-9939-C4A584DB8A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A613BC-19EA-4BB9-AC56-921207CE1B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A894D6-D66B-42C3-8EB8-E7689F87DC78}"/>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6" name="Footer Placeholder 5">
            <a:extLst>
              <a:ext uri="{FF2B5EF4-FFF2-40B4-BE49-F238E27FC236}">
                <a16:creationId xmlns:a16="http://schemas.microsoft.com/office/drawing/2014/main" id="{7F5FDF1F-809F-4F2A-86AE-D65815A4D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A7818A-BE6F-486D-8DAE-BAD711808699}"/>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2203252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C0903-2F06-4482-98AA-8B5F523C44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68C7D9-B0BB-4DC3-84FE-334CB96EB5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698537-FC3B-444D-A73E-4A79FC5C5C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DBECF0-840B-4825-9BDF-9659C648DD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39A9E3-0B79-49BC-BDC1-CEB876660F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C0BC73-515A-4621-B03A-BEF683F8A24B}"/>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8" name="Footer Placeholder 7">
            <a:extLst>
              <a:ext uri="{FF2B5EF4-FFF2-40B4-BE49-F238E27FC236}">
                <a16:creationId xmlns:a16="http://schemas.microsoft.com/office/drawing/2014/main" id="{E3E555CF-55EF-4D86-B893-2F439FB382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6F0E94-0AB7-4179-B34F-68329A682398}"/>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3911027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14B2B-41DB-4C3A-B9F2-CE771C09D10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26D4D69-D917-43A3-9DEC-4016C91C4758}"/>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4" name="Footer Placeholder 3">
            <a:extLst>
              <a:ext uri="{FF2B5EF4-FFF2-40B4-BE49-F238E27FC236}">
                <a16:creationId xmlns:a16="http://schemas.microsoft.com/office/drawing/2014/main" id="{8F10707F-E37F-4E75-91E2-FEE8A6EDF4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0B2DB33-AB49-4E3F-8070-F9C44ED661AE}"/>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649296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D8AC39-8F87-4DAD-83EE-79C36C33688B}"/>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3" name="Footer Placeholder 2">
            <a:extLst>
              <a:ext uri="{FF2B5EF4-FFF2-40B4-BE49-F238E27FC236}">
                <a16:creationId xmlns:a16="http://schemas.microsoft.com/office/drawing/2014/main" id="{E91FA46F-43CD-4702-8131-D85F6E86C7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3B9333-1891-44F5-823F-A4DD37656606}"/>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1896208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787F-9208-4FD1-BEAF-1893FFF625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D4AC6C-50A6-4536-8566-16BE54470F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3B09EF-2FE2-4484-A16F-76E6CF70E1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8D3630-1069-4E06-88D9-7BF1E5B3F6F7}"/>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6" name="Footer Placeholder 5">
            <a:extLst>
              <a:ext uri="{FF2B5EF4-FFF2-40B4-BE49-F238E27FC236}">
                <a16:creationId xmlns:a16="http://schemas.microsoft.com/office/drawing/2014/main" id="{245D7A14-864A-44BF-96FD-A8488392B1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ECFB0-A03D-40F0-83A5-E6C9403795FA}"/>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2719242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E71E-839D-4A89-B6F1-D091386D9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D1431E-85BE-4DB6-8F04-AA2D8D166A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995297-2CD4-4327-9881-886C5CC7C5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5915D2-E95B-4C6A-8675-BE8423B71BB2}"/>
              </a:ext>
            </a:extLst>
          </p:cNvPr>
          <p:cNvSpPr>
            <a:spLocks noGrp="1"/>
          </p:cNvSpPr>
          <p:nvPr>
            <p:ph type="dt" sz="half" idx="10"/>
          </p:nvPr>
        </p:nvSpPr>
        <p:spPr/>
        <p:txBody>
          <a:bodyPr/>
          <a:lstStyle/>
          <a:p>
            <a:fld id="{ED0CCBCB-4D84-475E-A2D6-C01D0AE6796D}" type="datetimeFigureOut">
              <a:rPr lang="en-US" smtClean="0"/>
              <a:t>3/15/20</a:t>
            </a:fld>
            <a:endParaRPr lang="en-US"/>
          </a:p>
        </p:txBody>
      </p:sp>
      <p:sp>
        <p:nvSpPr>
          <p:cNvPr id="6" name="Footer Placeholder 5">
            <a:extLst>
              <a:ext uri="{FF2B5EF4-FFF2-40B4-BE49-F238E27FC236}">
                <a16:creationId xmlns:a16="http://schemas.microsoft.com/office/drawing/2014/main" id="{C6B2BEF0-1583-4DC0-BC16-C515D4D13B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20D0-D57A-4814-B491-AD99B9CCB937}"/>
              </a:ext>
            </a:extLst>
          </p:cNvPr>
          <p:cNvSpPr>
            <a:spLocks noGrp="1"/>
          </p:cNvSpPr>
          <p:nvPr>
            <p:ph type="sldNum" sz="quarter" idx="12"/>
          </p:nvPr>
        </p:nvSpPr>
        <p:spPr/>
        <p:txBody>
          <a:bodyPr/>
          <a:lstStyle/>
          <a:p>
            <a:fld id="{A305274E-A88F-4768-9412-387B4D26119D}" type="slidenum">
              <a:rPr lang="en-US" smtClean="0"/>
              <a:t>‹#›</a:t>
            </a:fld>
            <a:endParaRPr lang="en-US"/>
          </a:p>
        </p:txBody>
      </p:sp>
    </p:spTree>
    <p:extLst>
      <p:ext uri="{BB962C8B-B14F-4D97-AF65-F5344CB8AC3E}">
        <p14:creationId xmlns:p14="http://schemas.microsoft.com/office/powerpoint/2010/main" val="1355398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3A47D-A013-4D91-AA63-5C89E1C1DF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9BC7E-1BE4-48BB-8131-3EAB6BD93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85E8E-F8AA-43C5-A19C-22DFF4C383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0CCBCB-4D84-475E-A2D6-C01D0AE6796D}" type="datetimeFigureOut">
              <a:rPr lang="en-US" smtClean="0"/>
              <a:t>3/15/20</a:t>
            </a:fld>
            <a:endParaRPr lang="en-US"/>
          </a:p>
        </p:txBody>
      </p:sp>
      <p:sp>
        <p:nvSpPr>
          <p:cNvPr id="5" name="Footer Placeholder 4">
            <a:extLst>
              <a:ext uri="{FF2B5EF4-FFF2-40B4-BE49-F238E27FC236}">
                <a16:creationId xmlns:a16="http://schemas.microsoft.com/office/drawing/2014/main" id="{C0A2A748-4E63-4424-A350-D1804175D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C8D71E-19A3-4AC1-9320-4B14994AAC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05274E-A88F-4768-9412-387B4D26119D}" type="slidenum">
              <a:rPr lang="en-US" smtClean="0"/>
              <a:t>‹#›</a:t>
            </a:fld>
            <a:endParaRPr lang="en-US"/>
          </a:p>
        </p:txBody>
      </p:sp>
    </p:spTree>
    <p:extLst>
      <p:ext uri="{BB962C8B-B14F-4D97-AF65-F5344CB8AC3E}">
        <p14:creationId xmlns:p14="http://schemas.microsoft.com/office/powerpoint/2010/main" val="2400505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theconversation.com/the-housing-market-is-looking-worryingly-like-a-pyramid-sales-scam-65277"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www.genedata.com/professional-service/data-analysis/"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sengawhite.nz/resources-2/research-process/" TargetMode="External"/><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hyperlink" Target="http://www.picpedia.org/clipboard/research.html" TargetMode="External"/><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sv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1.sv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1.sv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1.sv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8.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1.svg"/><Relationship Id="rId11" Type="http://schemas.openxmlformats.org/officeDocument/2006/relationships/image" Target="../media/image53.png"/><Relationship Id="rId5" Type="http://schemas.openxmlformats.org/officeDocument/2006/relationships/image" Target="../media/image40.png"/><Relationship Id="rId10" Type="http://schemas.openxmlformats.org/officeDocument/2006/relationships/image" Target="../media/image52.png"/><Relationship Id="rId4" Type="http://schemas.openxmlformats.org/officeDocument/2006/relationships/image" Target="../media/image39.svg"/><Relationship Id="rId9"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1.sv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hyperlink" Target="https://www.redfin.com/blog/how-much-is-a-point-of-walk-score-worth/"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41.sv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hyperlink" Target="https://www.redfin.com/blog/does-a-garage-add-value-to-a-hom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41.sv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7.svg"/><Relationship Id="rId5" Type="http://schemas.openxmlformats.org/officeDocument/2006/relationships/image" Target="../media/image38.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0.svg"/><Relationship Id="rId5" Type="http://schemas.openxmlformats.org/officeDocument/2006/relationships/image" Target="../media/image38.png"/><Relationship Id="rId4" Type="http://schemas.openxmlformats.org/officeDocument/2006/relationships/image" Target="../media/image69.svg"/></Relationships>
</file>

<file path=ppt/slides/_rels/slide3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7.xml"/><Relationship Id="rId7" Type="http://schemas.openxmlformats.org/officeDocument/2006/relationships/hyperlink" Target="https://www.bestplaces.net/" TargetMode="External"/><Relationship Id="rId12" Type="http://schemas.openxmlformats.org/officeDocument/2006/relationships/image" Target="../media/image72.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39.svg"/><Relationship Id="rId5" Type="http://schemas.openxmlformats.org/officeDocument/2006/relationships/diagramColors" Target="../diagrams/colors7.xml"/><Relationship Id="rId10" Type="http://schemas.openxmlformats.org/officeDocument/2006/relationships/image" Target="../media/image38.png"/><Relationship Id="rId4" Type="http://schemas.openxmlformats.org/officeDocument/2006/relationships/diagramQuickStyle" Target="../diagrams/quickStyle7.xml"/><Relationship Id="rId9" Type="http://schemas.openxmlformats.org/officeDocument/2006/relationships/image" Target="../media/image41.sv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8.xml"/><Relationship Id="rId7" Type="http://schemas.openxmlformats.org/officeDocument/2006/relationships/hyperlink" Target="https://www.bestplaces.net/" TargetMode="External"/><Relationship Id="rId12" Type="http://schemas.openxmlformats.org/officeDocument/2006/relationships/image" Target="../media/image7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39.svg"/><Relationship Id="rId5" Type="http://schemas.openxmlformats.org/officeDocument/2006/relationships/diagramColors" Target="../diagrams/colors8.xml"/><Relationship Id="rId10" Type="http://schemas.openxmlformats.org/officeDocument/2006/relationships/image" Target="../media/image38.png"/><Relationship Id="rId4" Type="http://schemas.openxmlformats.org/officeDocument/2006/relationships/diagramQuickStyle" Target="../diagrams/quickStyle8.xml"/><Relationship Id="rId9" Type="http://schemas.openxmlformats.org/officeDocument/2006/relationships/image" Target="../media/image41.svg"/></Relationships>
</file>

<file path=ppt/slides/_rels/slide3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9.xml"/><Relationship Id="rId7" Type="http://schemas.openxmlformats.org/officeDocument/2006/relationships/image" Target="../media/image74.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11" Type="http://schemas.openxmlformats.org/officeDocument/2006/relationships/image" Target="../media/image39.svg"/><Relationship Id="rId5" Type="http://schemas.openxmlformats.org/officeDocument/2006/relationships/diagramColors" Target="../diagrams/colors9.xml"/><Relationship Id="rId10" Type="http://schemas.openxmlformats.org/officeDocument/2006/relationships/image" Target="../media/image38.png"/><Relationship Id="rId4" Type="http://schemas.openxmlformats.org/officeDocument/2006/relationships/diagramQuickStyle" Target="../diagrams/quickStyle9.xml"/><Relationship Id="rId9" Type="http://schemas.openxmlformats.org/officeDocument/2006/relationships/image" Target="../media/image41.sv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1.sv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41.svg"/><Relationship Id="rId7" Type="http://schemas.openxmlformats.org/officeDocument/2006/relationships/image" Target="../media/image7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39.sv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5.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barn&#10;&#10;Description automatically generated">
            <a:extLst>
              <a:ext uri="{FF2B5EF4-FFF2-40B4-BE49-F238E27FC236}">
                <a16:creationId xmlns:a16="http://schemas.microsoft.com/office/drawing/2014/main" id="{29FD95CD-E87A-408D-9E6A-E99E585D680B}"/>
              </a:ext>
            </a:extLst>
          </p:cNvPr>
          <p:cNvPicPr>
            <a:picLocks noChangeAspect="1"/>
          </p:cNvPicPr>
          <p:nvPr/>
        </p:nvPicPr>
        <p:blipFill rotWithShape="1">
          <a:blip r:embed="rId2">
            <a:alphaModFix/>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213" r="-1" b="-1"/>
          <a:stretch/>
        </p:blipFill>
        <p:spPr>
          <a:xfrm>
            <a:off x="4547937" y="-5"/>
            <a:ext cx="7644062" cy="3681406"/>
          </a:xfrm>
          <a:prstGeom prst="rect">
            <a:avLst/>
          </a:prstGeom>
        </p:spPr>
      </p:pic>
      <p:pic>
        <p:nvPicPr>
          <p:cNvPr id="8" name="Picture 7" descr="A circuit board&#10;&#10;Description automatically generated">
            <a:extLst>
              <a:ext uri="{FF2B5EF4-FFF2-40B4-BE49-F238E27FC236}">
                <a16:creationId xmlns:a16="http://schemas.microsoft.com/office/drawing/2014/main" id="{DCE89E81-9374-42A3-83F4-AD66BAEC4C0F}"/>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7807" r="24813" b="-2"/>
          <a:stretch/>
        </p:blipFill>
        <p:spPr>
          <a:xfrm>
            <a:off x="4547938" y="3681409"/>
            <a:ext cx="7644062" cy="3176595"/>
          </a:xfrm>
          <a:prstGeom prst="rect">
            <a:avLst/>
          </a:prstGeom>
        </p:spPr>
      </p:pic>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3DC33-68E0-4249-8381-5D694883D92A}"/>
              </a:ext>
            </a:extLst>
          </p:cNvPr>
          <p:cNvSpPr>
            <a:spLocks noGrp="1"/>
          </p:cNvSpPr>
          <p:nvPr>
            <p:ph type="ctrTitle"/>
          </p:nvPr>
        </p:nvSpPr>
        <p:spPr>
          <a:xfrm>
            <a:off x="488092" y="1115219"/>
            <a:ext cx="5746020" cy="2387600"/>
          </a:xfrm>
        </p:spPr>
        <p:txBody>
          <a:bodyPr>
            <a:normAutofit fontScale="90000"/>
          </a:bodyPr>
          <a:lstStyle/>
          <a:p>
            <a:pPr algn="l"/>
            <a:endParaRPr lang="en-US" sz="5000" b="1">
              <a:cs typeface="Calibri Light"/>
            </a:endParaRPr>
          </a:p>
          <a:p>
            <a:pPr algn="l"/>
            <a:endParaRPr lang="en-US" sz="5000" b="1">
              <a:cs typeface="Calibri Light"/>
            </a:endParaRPr>
          </a:p>
          <a:p>
            <a:pPr algn="l"/>
            <a:endParaRPr lang="en-US" sz="5000" b="1">
              <a:cs typeface="Calibri Light"/>
            </a:endParaRPr>
          </a:p>
          <a:p>
            <a:pPr algn="l"/>
            <a:r>
              <a:rPr lang="en-US" sz="5000">
                <a:solidFill>
                  <a:schemeClr val="bg1"/>
                </a:solidFill>
                <a:cs typeface="Calibri Light"/>
              </a:rPr>
              <a:t>BAN 612- Data Analytics</a:t>
            </a:r>
          </a:p>
        </p:txBody>
      </p:sp>
      <p:sp>
        <p:nvSpPr>
          <p:cNvPr id="3" name="Subtitle 2">
            <a:extLst>
              <a:ext uri="{FF2B5EF4-FFF2-40B4-BE49-F238E27FC236}">
                <a16:creationId xmlns:a16="http://schemas.microsoft.com/office/drawing/2014/main" id="{72C0F38A-B9D1-40A1-8871-C2AEAEDBACD6}"/>
              </a:ext>
            </a:extLst>
          </p:cNvPr>
          <p:cNvSpPr>
            <a:spLocks noGrp="1"/>
          </p:cNvSpPr>
          <p:nvPr>
            <p:ph type="subTitle" idx="1"/>
          </p:nvPr>
        </p:nvSpPr>
        <p:spPr>
          <a:xfrm>
            <a:off x="389965" y="3751048"/>
            <a:ext cx="5395912" cy="1655762"/>
          </a:xfrm>
        </p:spPr>
        <p:txBody>
          <a:bodyPr vert="horz" lIns="91440" tIns="45720" rIns="91440" bIns="45720" rtlCol="0" anchor="t">
            <a:normAutofit/>
          </a:bodyPr>
          <a:lstStyle/>
          <a:p>
            <a:pPr algn="l"/>
            <a:r>
              <a:rPr lang="en-US" sz="2800">
                <a:solidFill>
                  <a:schemeClr val="bg1"/>
                </a:solidFill>
                <a:latin typeface="Calibri"/>
                <a:cs typeface="Calibri"/>
              </a:rPr>
              <a:t>Group Presentation by:</a:t>
            </a:r>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8" descr="A close up of a logo&#10;&#10;Description generated with very high confidence">
            <a:extLst>
              <a:ext uri="{FF2B5EF4-FFF2-40B4-BE49-F238E27FC236}">
                <a16:creationId xmlns:a16="http://schemas.microsoft.com/office/drawing/2014/main" id="{A5B62A09-F9D7-4110-A173-030680D80834}"/>
              </a:ext>
            </a:extLst>
          </p:cNvPr>
          <p:cNvPicPr>
            <a:picLocks noChangeAspect="1"/>
          </p:cNvPicPr>
          <p:nvPr/>
        </p:nvPicPr>
        <p:blipFill>
          <a:blip r:embed="rId6"/>
          <a:stretch>
            <a:fillRect/>
          </a:stretch>
        </p:blipFill>
        <p:spPr>
          <a:xfrm>
            <a:off x="484094" y="533354"/>
            <a:ext cx="2743200" cy="627622"/>
          </a:xfrm>
          <a:prstGeom prst="rect">
            <a:avLst/>
          </a:prstGeom>
        </p:spPr>
      </p:pic>
      <p:sp>
        <p:nvSpPr>
          <p:cNvPr id="10" name="TextBox 9">
            <a:extLst>
              <a:ext uri="{FF2B5EF4-FFF2-40B4-BE49-F238E27FC236}">
                <a16:creationId xmlns:a16="http://schemas.microsoft.com/office/drawing/2014/main" id="{A5736DDF-0C59-4CFF-92A3-560E587CEB17}"/>
              </a:ext>
            </a:extLst>
          </p:cNvPr>
          <p:cNvSpPr txBox="1"/>
          <p:nvPr/>
        </p:nvSpPr>
        <p:spPr>
          <a:xfrm>
            <a:off x="394447" y="4229645"/>
            <a:ext cx="5836023"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err="1">
                <a:solidFill>
                  <a:schemeClr val="lt1"/>
                </a:solidFill>
                <a:latin typeface="Calibri Light"/>
                <a:cs typeface="Calibri Light"/>
              </a:rPr>
              <a:t>Abhisha</a:t>
            </a:r>
            <a:r>
              <a:rPr lang="en-US" sz="2000">
                <a:solidFill>
                  <a:schemeClr val="lt1"/>
                </a:solidFill>
                <a:latin typeface="Calibri Light"/>
                <a:cs typeface="Calibri Light"/>
              </a:rPr>
              <a:t> </a:t>
            </a:r>
            <a:r>
              <a:rPr lang="en-US" sz="2000" err="1">
                <a:solidFill>
                  <a:schemeClr val="lt1"/>
                </a:solidFill>
                <a:latin typeface="Calibri Light"/>
                <a:cs typeface="Calibri Light"/>
              </a:rPr>
              <a:t>Burande</a:t>
            </a:r>
            <a:r>
              <a:rPr lang="en-US" sz="2000">
                <a:solidFill>
                  <a:schemeClr val="lt1"/>
                </a:solidFill>
                <a:latin typeface="Calibri Light"/>
                <a:cs typeface="Calibri Light"/>
              </a:rPr>
              <a:t> (rq5588)</a:t>
            </a:r>
          </a:p>
          <a:p>
            <a:r>
              <a:rPr lang="en-US" sz="2000" err="1">
                <a:solidFill>
                  <a:schemeClr val="lt1"/>
                </a:solidFill>
                <a:latin typeface="Calibri Light"/>
                <a:cs typeface="Calibri Light"/>
              </a:rPr>
              <a:t>Anshika</a:t>
            </a:r>
            <a:r>
              <a:rPr lang="en-US" sz="2000">
                <a:solidFill>
                  <a:schemeClr val="lt1"/>
                </a:solidFill>
                <a:latin typeface="Calibri Light"/>
                <a:cs typeface="Calibri Light"/>
              </a:rPr>
              <a:t> Sharma (fn5583)</a:t>
            </a:r>
          </a:p>
          <a:p>
            <a:r>
              <a:rPr lang="en-US" sz="2000" err="1">
                <a:solidFill>
                  <a:schemeClr val="bg1"/>
                </a:solidFill>
                <a:latin typeface="Calibri Light"/>
                <a:ea typeface="+mn-lt"/>
                <a:cs typeface="+mn-lt"/>
              </a:rPr>
              <a:t>Gyati</a:t>
            </a:r>
            <a:r>
              <a:rPr lang="en-US" sz="2000">
                <a:solidFill>
                  <a:schemeClr val="bg1"/>
                </a:solidFill>
                <a:latin typeface="Calibri Light"/>
                <a:ea typeface="+mn-lt"/>
                <a:cs typeface="+mn-lt"/>
              </a:rPr>
              <a:t> Mittal (j</a:t>
            </a:r>
            <a:r>
              <a:rPr lang="en-US" sz="2000">
                <a:solidFill>
                  <a:schemeClr val="bg1"/>
                </a:solidFill>
                <a:ea typeface="+mn-lt"/>
                <a:cs typeface="+mn-lt"/>
              </a:rPr>
              <a:t>i5288)</a:t>
            </a:r>
            <a:endParaRPr lang="en-US" sz="2000">
              <a:solidFill>
                <a:schemeClr val="bg1"/>
              </a:solidFill>
              <a:latin typeface="Calibri Light"/>
              <a:cs typeface="Calibri"/>
            </a:endParaRPr>
          </a:p>
          <a:p>
            <a:r>
              <a:rPr lang="en-US" sz="2000">
                <a:solidFill>
                  <a:schemeClr val="lt1"/>
                </a:solidFill>
                <a:latin typeface="Calibri Light"/>
                <a:cs typeface="Calibri Light"/>
              </a:rPr>
              <a:t>Maitreyee Das (xf7587)</a:t>
            </a:r>
          </a:p>
          <a:p>
            <a:r>
              <a:rPr lang="en-US" sz="2000">
                <a:solidFill>
                  <a:schemeClr val="lt1"/>
                </a:solidFill>
                <a:latin typeface="Calibri Light"/>
                <a:cs typeface="Calibri Light"/>
              </a:rPr>
              <a:t>Priyanka Kushwaha (dv7467)</a:t>
            </a:r>
          </a:p>
          <a:p>
            <a:r>
              <a:rPr lang="en-US" sz="2000" err="1">
                <a:solidFill>
                  <a:schemeClr val="lt1"/>
                </a:solidFill>
                <a:latin typeface="Calibri Light"/>
                <a:cs typeface="Calibri Light"/>
              </a:rPr>
              <a:t>Rajamani</a:t>
            </a:r>
            <a:r>
              <a:rPr lang="en-US" sz="2000">
                <a:solidFill>
                  <a:schemeClr val="lt1"/>
                </a:solidFill>
                <a:latin typeface="Calibri Light"/>
                <a:cs typeface="Calibri Light"/>
              </a:rPr>
              <a:t> Chidambaram(vt5462)</a:t>
            </a:r>
          </a:p>
          <a:p>
            <a:r>
              <a:rPr lang="en-US" sz="2000">
                <a:solidFill>
                  <a:schemeClr val="lt1"/>
                </a:solidFill>
                <a:latin typeface="Calibri Light"/>
                <a:cs typeface="Calibri Light"/>
              </a:rPr>
              <a:t>Swati </a:t>
            </a:r>
            <a:r>
              <a:rPr lang="en-US" sz="2000" err="1">
                <a:solidFill>
                  <a:schemeClr val="lt1"/>
                </a:solidFill>
                <a:latin typeface="Calibri Light"/>
                <a:cs typeface="Calibri Light"/>
              </a:rPr>
              <a:t>Hardasani</a:t>
            </a:r>
            <a:r>
              <a:rPr lang="en-US" sz="2000">
                <a:solidFill>
                  <a:schemeClr val="lt1"/>
                </a:solidFill>
                <a:latin typeface="Calibri Light"/>
                <a:cs typeface="Calibri Light"/>
              </a:rPr>
              <a:t>(qd6852)</a:t>
            </a:r>
          </a:p>
          <a:p>
            <a:endParaRPr lang="en-US" sz="2400">
              <a:solidFill>
                <a:schemeClr val="lt1"/>
              </a:solidFill>
              <a:latin typeface="Calibri Light"/>
              <a:cs typeface="Calibri Light"/>
            </a:endParaRPr>
          </a:p>
        </p:txBody>
      </p:sp>
    </p:spTree>
    <p:extLst>
      <p:ext uri="{BB962C8B-B14F-4D97-AF65-F5344CB8AC3E}">
        <p14:creationId xmlns:p14="http://schemas.microsoft.com/office/powerpoint/2010/main" val="3081175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a:extLst>
              <a:ext uri="{FF2B5EF4-FFF2-40B4-BE49-F238E27FC236}">
                <a16:creationId xmlns:a16="http://schemas.microsoft.com/office/drawing/2014/main" id="{564C1C38-3D67-44DB-B92E-83053E44403C}"/>
              </a:ext>
            </a:extLst>
          </p:cNvPr>
          <p:cNvSpPr/>
          <p:nvPr/>
        </p:nvSpPr>
        <p:spPr>
          <a:xfrm>
            <a:off x="578717" y="347471"/>
            <a:ext cx="11064644" cy="141002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3319E6-C7BE-4A53-9F40-4270932B7EBC}"/>
              </a:ext>
            </a:extLst>
          </p:cNvPr>
          <p:cNvSpPr>
            <a:spLocks noGrp="1"/>
          </p:cNvSpPr>
          <p:nvPr>
            <p:ph type="title"/>
          </p:nvPr>
        </p:nvSpPr>
        <p:spPr>
          <a:xfrm>
            <a:off x="838200" y="581590"/>
            <a:ext cx="10502348" cy="908120"/>
          </a:xfrm>
        </p:spPr>
        <p:txBody>
          <a:bodyPr/>
          <a:lstStyle/>
          <a:p>
            <a:r>
              <a:rPr lang="en-US">
                <a:solidFill>
                  <a:schemeClr val="bg1"/>
                </a:solidFill>
                <a:cs typeface="Calibri Light"/>
              </a:rPr>
              <a:t>Snapshot of </a:t>
            </a:r>
            <a:r>
              <a:rPr lang="en-US" err="1">
                <a:solidFill>
                  <a:schemeClr val="bg1"/>
                </a:solidFill>
                <a:cs typeface="Calibri Light"/>
              </a:rPr>
              <a:t>DataFrame</a:t>
            </a:r>
          </a:p>
        </p:txBody>
      </p:sp>
      <p:pic>
        <p:nvPicPr>
          <p:cNvPr id="5" name="Picture 4">
            <a:extLst>
              <a:ext uri="{FF2B5EF4-FFF2-40B4-BE49-F238E27FC236}">
                <a16:creationId xmlns:a16="http://schemas.microsoft.com/office/drawing/2014/main" id="{2DFAE81E-5EFE-8343-A81F-0AA73D0A8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2014678"/>
            <a:ext cx="10236200" cy="2114415"/>
          </a:xfrm>
          <a:prstGeom prst="rect">
            <a:avLst/>
          </a:prstGeom>
        </p:spPr>
      </p:pic>
      <p:pic>
        <p:nvPicPr>
          <p:cNvPr id="9" name="Picture 8">
            <a:extLst>
              <a:ext uri="{FF2B5EF4-FFF2-40B4-BE49-F238E27FC236}">
                <a16:creationId xmlns:a16="http://schemas.microsoft.com/office/drawing/2014/main" id="{7E3820E2-257A-1349-8D69-9CE34DBA6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4396881"/>
            <a:ext cx="10248900" cy="1846627"/>
          </a:xfrm>
          <a:prstGeom prst="rect">
            <a:avLst/>
          </a:prstGeom>
        </p:spPr>
      </p:pic>
      <p:pic>
        <p:nvPicPr>
          <p:cNvPr id="13" name="Picture 12">
            <a:extLst>
              <a:ext uri="{FF2B5EF4-FFF2-40B4-BE49-F238E27FC236}">
                <a16:creationId xmlns:a16="http://schemas.microsoft.com/office/drawing/2014/main" id="{829C5841-815F-7A47-BC9C-42863308E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00" y="4129093"/>
            <a:ext cx="10261600" cy="406400"/>
          </a:xfrm>
          <a:prstGeom prst="rect">
            <a:avLst/>
          </a:prstGeom>
        </p:spPr>
      </p:pic>
    </p:spTree>
    <p:extLst>
      <p:ext uri="{BB962C8B-B14F-4D97-AF65-F5344CB8AC3E}">
        <p14:creationId xmlns:p14="http://schemas.microsoft.com/office/powerpoint/2010/main" val="484900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a:extLst>
              <a:ext uri="{FF2B5EF4-FFF2-40B4-BE49-F238E27FC236}">
                <a16:creationId xmlns:a16="http://schemas.microsoft.com/office/drawing/2014/main" id="{564C1C38-3D67-44DB-B92E-83053E44403C}"/>
              </a:ext>
            </a:extLst>
          </p:cNvPr>
          <p:cNvSpPr/>
          <p:nvPr/>
        </p:nvSpPr>
        <p:spPr>
          <a:xfrm>
            <a:off x="436557" y="343844"/>
            <a:ext cx="11094722" cy="1418281"/>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3319E6-C7BE-4A53-9F40-4270932B7EBC}"/>
              </a:ext>
            </a:extLst>
          </p:cNvPr>
          <p:cNvSpPr>
            <a:spLocks noGrp="1"/>
          </p:cNvSpPr>
          <p:nvPr>
            <p:ph type="title"/>
          </p:nvPr>
        </p:nvSpPr>
        <p:spPr>
          <a:xfrm>
            <a:off x="838200" y="581590"/>
            <a:ext cx="10515600" cy="1325563"/>
          </a:xfrm>
        </p:spPr>
        <p:txBody>
          <a:bodyPr/>
          <a:lstStyle/>
          <a:p>
            <a:r>
              <a:rPr lang="en-US">
                <a:solidFill>
                  <a:schemeClr val="bg1"/>
                </a:solidFill>
              </a:rPr>
              <a:t>Data Cleaning</a:t>
            </a:r>
          </a:p>
        </p:txBody>
      </p:sp>
      <p:pic>
        <p:nvPicPr>
          <p:cNvPr id="4" name="Graphic 3" descr="Checkmark">
            <a:extLst>
              <a:ext uri="{FF2B5EF4-FFF2-40B4-BE49-F238E27FC236}">
                <a16:creationId xmlns:a16="http://schemas.microsoft.com/office/drawing/2014/main" id="{BE1BD5E3-B982-4D33-A825-F5FC40E93E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1263" y="2066925"/>
            <a:ext cx="492069" cy="492069"/>
          </a:xfrm>
          <a:prstGeom prst="rect">
            <a:avLst/>
          </a:prstGeom>
        </p:spPr>
      </p:pic>
      <p:sp>
        <p:nvSpPr>
          <p:cNvPr id="6" name="TextBox 5">
            <a:extLst>
              <a:ext uri="{FF2B5EF4-FFF2-40B4-BE49-F238E27FC236}">
                <a16:creationId xmlns:a16="http://schemas.microsoft.com/office/drawing/2014/main" id="{BF729F39-2923-4732-A20D-4A2D0365C057}"/>
              </a:ext>
            </a:extLst>
          </p:cNvPr>
          <p:cNvSpPr txBox="1"/>
          <p:nvPr/>
        </p:nvSpPr>
        <p:spPr>
          <a:xfrm>
            <a:off x="3209924" y="2066925"/>
            <a:ext cx="8020051" cy="55399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Duplicate records  are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Records with Null Address values are Dropped from </a:t>
            </a:r>
            <a:r>
              <a:rPr kumimoji="0" lang="en-US" sz="2000" b="0" i="0" u="none" strike="noStrike" kern="1200" cap="none" spc="0" normalizeH="0" baseline="0" noProof="0" err="1">
                <a:ln>
                  <a:noFill/>
                </a:ln>
                <a:solidFill>
                  <a:prstClr val="black"/>
                </a:solidFill>
                <a:effectLst/>
                <a:uLnTx/>
                <a:uFillTx/>
                <a:latin typeface="Calibri" panose="020F0502020204030204"/>
                <a:ea typeface="+mn-ea"/>
                <a:cs typeface="+mn-cs"/>
              </a:rPr>
              <a:t>DataFrame</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 name of the cities are in mixed case. So All city name is converted into     lower Case.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Price Information(listing price, Redfin Estimate, Sold Price) are in string format with $ sign and comma. The $ sign and comma is removed from price info and is converted to numeric.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The zip code with 9 digit and with  “hyphen”  is converted to 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E:g  94087-8765  -</a:t>
            </a: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94087</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sym typeface="Wingdings" panose="05000000000000000000" pitchFamily="2" charset="2"/>
              </a:rPr>
              <a:t>Missing Data in Numeric Field is replaced with zero.</a:t>
            </a: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pic>
        <p:nvPicPr>
          <p:cNvPr id="66" name="Graphic 65" descr="Checkmark">
            <a:extLst>
              <a:ext uri="{FF2B5EF4-FFF2-40B4-BE49-F238E27FC236}">
                <a16:creationId xmlns:a16="http://schemas.microsoft.com/office/drawing/2014/main" id="{6AA83856-4B8E-4532-A6B7-7BED5331C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7942" y="2667919"/>
            <a:ext cx="418709" cy="418709"/>
          </a:xfrm>
          <a:prstGeom prst="rect">
            <a:avLst/>
          </a:prstGeom>
        </p:spPr>
      </p:pic>
      <p:pic>
        <p:nvPicPr>
          <p:cNvPr id="68" name="Graphic 67" descr="Checkmark">
            <a:extLst>
              <a:ext uri="{FF2B5EF4-FFF2-40B4-BE49-F238E27FC236}">
                <a16:creationId xmlns:a16="http://schemas.microsoft.com/office/drawing/2014/main" id="{C4D690F2-7976-4D4A-A241-AF47D2C557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7942" y="3375058"/>
            <a:ext cx="418709" cy="418709"/>
          </a:xfrm>
          <a:prstGeom prst="rect">
            <a:avLst/>
          </a:prstGeom>
        </p:spPr>
      </p:pic>
      <p:pic>
        <p:nvPicPr>
          <p:cNvPr id="69" name="Graphic 68" descr="Checkmark">
            <a:extLst>
              <a:ext uri="{FF2B5EF4-FFF2-40B4-BE49-F238E27FC236}">
                <a16:creationId xmlns:a16="http://schemas.microsoft.com/office/drawing/2014/main" id="{6F80163E-8819-4D7E-A630-B94991F930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52919" y="4350101"/>
            <a:ext cx="418709" cy="418709"/>
          </a:xfrm>
          <a:prstGeom prst="rect">
            <a:avLst/>
          </a:prstGeom>
        </p:spPr>
      </p:pic>
      <p:pic>
        <p:nvPicPr>
          <p:cNvPr id="70" name="Graphic 69" descr="Checkmark">
            <a:extLst>
              <a:ext uri="{FF2B5EF4-FFF2-40B4-BE49-F238E27FC236}">
                <a16:creationId xmlns:a16="http://schemas.microsoft.com/office/drawing/2014/main" id="{B0747A2E-C1C9-4BEF-88BC-44DBF8FD5C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14623" y="5475949"/>
            <a:ext cx="418709" cy="418709"/>
          </a:xfrm>
          <a:prstGeom prst="rect">
            <a:avLst/>
          </a:prstGeom>
        </p:spPr>
      </p:pic>
      <p:pic>
        <p:nvPicPr>
          <p:cNvPr id="71" name="Graphic 70" descr="Checkmark">
            <a:extLst>
              <a:ext uri="{FF2B5EF4-FFF2-40B4-BE49-F238E27FC236}">
                <a16:creationId xmlns:a16="http://schemas.microsoft.com/office/drawing/2014/main" id="{68B0B31B-3A4B-4237-A20F-DF27F0C5A1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83997" y="6304801"/>
            <a:ext cx="418709" cy="418709"/>
          </a:xfrm>
          <a:prstGeom prst="rect">
            <a:avLst/>
          </a:prstGeom>
        </p:spPr>
      </p:pic>
    </p:spTree>
    <p:extLst>
      <p:ext uri="{BB962C8B-B14F-4D97-AF65-F5344CB8AC3E}">
        <p14:creationId xmlns:p14="http://schemas.microsoft.com/office/powerpoint/2010/main" val="2628191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654295" y="478232"/>
            <a:ext cx="7034121"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ectangle">
            <a:extLst>
              <a:ext uri="{FF2B5EF4-FFF2-40B4-BE49-F238E27FC236}">
                <a16:creationId xmlns:a16="http://schemas.microsoft.com/office/drawing/2014/main" id="{564C1C38-3D67-44DB-B92E-83053E44403C}"/>
              </a:ext>
            </a:extLst>
          </p:cNvPr>
          <p:cNvSpPr/>
          <p:nvPr/>
        </p:nvSpPr>
        <p:spPr>
          <a:xfrm>
            <a:off x="5297762" y="1053711"/>
            <a:ext cx="5638994" cy="1424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0" i="0" u="none" strike="noStrike" kern="1200" cap="none" spc="0" normalizeH="0" baseline="0" noProof="0">
                <a:ln>
                  <a:noFill/>
                </a:ln>
                <a:solidFill>
                  <a:srgbClr val="FFFFFF"/>
                </a:solidFill>
                <a:effectLst/>
                <a:uLnTx/>
                <a:uFillTx/>
                <a:latin typeface="Calibri Light" panose="020F0302020204030204"/>
                <a:ea typeface="+mn-ea"/>
                <a:cs typeface="+mn-cs"/>
              </a:rPr>
              <a:t>Data Analysis and Visualization</a:t>
            </a:r>
          </a:p>
        </p:txBody>
      </p:sp>
      <p:pic>
        <p:nvPicPr>
          <p:cNvPr id="67" name="Graphic 66" descr="Statistics">
            <a:extLst>
              <a:ext uri="{FF2B5EF4-FFF2-40B4-BE49-F238E27FC236}">
                <a16:creationId xmlns:a16="http://schemas.microsoft.com/office/drawing/2014/main" id="{BCA1893A-9793-4551-B389-D89A5037D3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300" y="478232"/>
            <a:ext cx="2789902" cy="2789902"/>
          </a:xfrm>
          <a:prstGeom prst="rect">
            <a:avLst/>
          </a:prstGeom>
        </p:spPr>
      </p:pic>
      <p:cxnSp>
        <p:nvCxnSpPr>
          <p:cNvPr id="97" name="Straight Connector 96">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30098" y="2639023"/>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pic>
        <p:nvPicPr>
          <p:cNvPr id="11" name="Graphic 10" descr="Presentation with pie chart">
            <a:extLst>
              <a:ext uri="{FF2B5EF4-FFF2-40B4-BE49-F238E27FC236}">
                <a16:creationId xmlns:a16="http://schemas.microsoft.com/office/drawing/2014/main" id="{2EC41405-274B-4FED-A097-EA4B41D6547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8791" y="3589867"/>
            <a:ext cx="2788920" cy="2788920"/>
          </a:xfrm>
          <a:prstGeom prst="rect">
            <a:avLst/>
          </a:prstGeom>
        </p:spPr>
      </p:pic>
      <p:sp>
        <p:nvSpPr>
          <p:cNvPr id="9" name="TextBox 8">
            <a:extLst>
              <a:ext uri="{FF2B5EF4-FFF2-40B4-BE49-F238E27FC236}">
                <a16:creationId xmlns:a16="http://schemas.microsoft.com/office/drawing/2014/main" id="{9F33C584-8B69-41A8-A0C7-AE782BF49619}"/>
              </a:ext>
            </a:extLst>
          </p:cNvPr>
          <p:cNvSpPr txBox="1"/>
          <p:nvPr/>
        </p:nvSpPr>
        <p:spPr>
          <a:xfrm>
            <a:off x="5297762" y="2799889"/>
            <a:ext cx="5747187" cy="2987543"/>
          </a:xfrm>
          <a:prstGeom prst="rect">
            <a:avLst/>
          </a:prstGeom>
        </p:spPr>
        <p:txBody>
          <a:bodyPr vert="horz" lIns="91440" tIns="45720" rIns="91440" bIns="45720" rtlCol="0" anchor="t">
            <a:normAutofit fontScale="85000" lnSpcReduction="20000"/>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After Primary Cleaning Process Data Frame is saved in CSV Format.</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All Imported the Csv File for Further Analysis of Research question And Visualization.</a:t>
            </a:r>
            <a:endParaRPr lang="en-US" sz="1600" b="0" i="0" u="none" strike="noStrike" kern="1200" cap="none" spc="0" normalizeH="0" baseline="0" noProof="0">
              <a:ln>
                <a:noFill/>
              </a:ln>
              <a:solidFill>
                <a:srgbClr val="FFFFFF"/>
              </a:solidFill>
              <a:effectLst/>
              <a:uLnTx/>
              <a:uFillTx/>
              <a:latin typeface="Calibri" panose="020F0502020204030204"/>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Calibri" panose="020F0502020204030204"/>
                <a:ea typeface="+mn-ea"/>
                <a:cs typeface="+mn-cs"/>
              </a:rPr>
              <a:t>Library used :</a:t>
            </a:r>
            <a:endParaRPr lang="en-US" sz="1600" b="1" i="0" u="none" strike="noStrike" kern="1200" cap="none" spc="0" normalizeH="0" baseline="0" noProof="0">
              <a:ln>
                <a:noFill/>
              </a:ln>
              <a:solidFill>
                <a:srgbClr val="FFFFFF"/>
              </a:solidFill>
              <a:effectLst/>
              <a:uLnTx/>
              <a:uFillTx/>
              <a:latin typeface="Calibri" panose="020F0502020204030204"/>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Matplotlib</a:t>
            </a:r>
            <a:endParaRPr lang="en-US" sz="1600" b="0" i="0" u="none" strike="noStrike" kern="1200" cap="none" spc="0" normalizeH="0" baseline="0" noProof="0">
              <a:ln>
                <a:noFill/>
              </a:ln>
              <a:solidFill>
                <a:srgbClr val="FFFFFF"/>
              </a:solidFill>
              <a:effectLst/>
              <a:uLnTx/>
              <a:uFillTx/>
              <a:latin typeface="Calibri" panose="020F0502020204030204"/>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Seaborn</a:t>
            </a:r>
            <a:endParaRPr lang="en-US" sz="1600" b="0" i="0" u="none" strike="noStrike" kern="1200" cap="none" spc="0" normalizeH="0" baseline="0" noProof="0">
              <a:ln>
                <a:noFill/>
              </a:ln>
              <a:solidFill>
                <a:srgbClr val="FFFFFF"/>
              </a:solidFill>
              <a:effectLst/>
              <a:uLnTx/>
              <a:uFillTx/>
              <a:latin typeface="Calibri" panose="020F0502020204030204"/>
              <a:cs typeface="Calibri"/>
            </a:endParaRPr>
          </a:p>
          <a:p>
            <a:pPr indent="-228600">
              <a:lnSpc>
                <a:spcPct val="90000"/>
              </a:lnSpc>
              <a:spcAft>
                <a:spcPts val="600"/>
              </a:spcAft>
              <a:buFont typeface="Arial" panose="020B0604020202020204" pitchFamily="34" charset="0"/>
              <a:buChar char="•"/>
              <a:defRPr/>
            </a:pPr>
            <a:r>
              <a:rPr kumimoji="0" lang="en-US" sz="1600" b="0" i="0" u="none" strike="noStrike" kern="1200" cap="none" spc="0" normalizeH="0" baseline="0" noProof="0" err="1">
                <a:ln>
                  <a:noFill/>
                </a:ln>
                <a:solidFill>
                  <a:srgbClr val="FFFFFF"/>
                </a:solidFill>
                <a:effectLst/>
                <a:uLnTx/>
                <a:uFillTx/>
                <a:latin typeface="Calibri" panose="020F0502020204030204"/>
                <a:ea typeface="+mn-ea"/>
                <a:cs typeface="+mn-cs"/>
              </a:rPr>
              <a:t>Sklearn</a:t>
            </a:r>
            <a:endParaRPr lang="en-US" sz="1600" err="1">
              <a:solidFill>
                <a:srgbClr val="FFFFFF"/>
              </a:solidFill>
              <a:latin typeface="Calibri" panose="020F0502020204030204"/>
              <a:cs typeface="Calibri"/>
            </a:endParaRPr>
          </a:p>
          <a:p>
            <a:pPr marL="285750" indent="-285750">
              <a:lnSpc>
                <a:spcPct val="90000"/>
              </a:lnSpc>
              <a:spcBef>
                <a:spcPts val="1000"/>
              </a:spcBef>
              <a:buFont typeface="Arial" panose="020B0604020202020204" pitchFamily="34" charset="0"/>
              <a:buChar char="•"/>
              <a:defRPr/>
            </a:pPr>
            <a:r>
              <a:rPr lang="en-US" sz="1600" err="1">
                <a:solidFill>
                  <a:srgbClr val="FFFFFF"/>
                </a:solidFill>
                <a:latin typeface="Calibri" panose="020F0502020204030204"/>
              </a:rPr>
              <a:t>squarify</a:t>
            </a:r>
            <a:endParaRPr lang="en-US" sz="1600" err="1">
              <a:solidFill>
                <a:srgbClr val="FFFFFF"/>
              </a:solidFill>
              <a:latin typeface="Calibri" panose="020F0502020204030204"/>
              <a:cs typeface="Calibri"/>
            </a:endParaRPr>
          </a:p>
          <a:p>
            <a:pPr marL="285750" indent="-285750">
              <a:lnSpc>
                <a:spcPct val="90000"/>
              </a:lnSpc>
              <a:spcBef>
                <a:spcPts val="1000"/>
              </a:spcBef>
              <a:buFont typeface="Arial" panose="020B0604020202020204" pitchFamily="34" charset="0"/>
              <a:buChar char="•"/>
              <a:defRPr/>
            </a:pPr>
            <a:r>
              <a:rPr lang="en-US" sz="1600" err="1">
                <a:solidFill>
                  <a:srgbClr val="FFFFFF"/>
                </a:solidFill>
                <a:latin typeface="Calibri" panose="020F0502020204030204"/>
              </a:rPr>
              <a:t>wordcloud</a:t>
            </a:r>
            <a:endParaRPr lang="en-US" sz="1600" err="1">
              <a:solidFill>
                <a:srgbClr val="FFFFFF"/>
              </a:solidFill>
              <a:latin typeface="Calibri" panose="020F0502020204030204"/>
              <a:cs typeface="Calibri"/>
            </a:endParaRPr>
          </a:p>
          <a:p>
            <a:pPr indent="-228600">
              <a:lnSpc>
                <a:spcPct val="90000"/>
              </a:lnSpc>
              <a:spcAft>
                <a:spcPts val="600"/>
              </a:spcAft>
              <a:buFont typeface="Arial" panose="020B0604020202020204" pitchFamily="34" charset="0"/>
              <a:buChar char="•"/>
              <a:defRPr/>
            </a:pPr>
            <a:endParaRPr lang="en-US">
              <a:cs typeface="Calibri"/>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6388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F1BE7FF-F0DA-4059-8BB3-DC133A2CF4E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32675" y="643467"/>
            <a:ext cx="4313249" cy="5571066"/>
          </a:xfrm>
          <a:prstGeom prst="rect">
            <a:avLst/>
          </a:prstGeom>
        </p:spPr>
      </p:pic>
      <p:pic>
        <p:nvPicPr>
          <p:cNvPr id="6" name="Picture 6" descr="A close up of a device&#10;&#10;Description generated with high confidence">
            <a:extLst>
              <a:ext uri="{FF2B5EF4-FFF2-40B4-BE49-F238E27FC236}">
                <a16:creationId xmlns:a16="http://schemas.microsoft.com/office/drawing/2014/main" id="{C5676FC4-8FAC-4D75-B330-EC0A2E0ABFD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36912" y="1017448"/>
            <a:ext cx="5811619" cy="4688633"/>
          </a:xfrm>
          <a:prstGeom prst="rect">
            <a:avLst/>
          </a:prstGeom>
        </p:spPr>
      </p:pic>
    </p:spTree>
    <p:extLst>
      <p:ext uri="{BB962C8B-B14F-4D97-AF65-F5344CB8AC3E}">
        <p14:creationId xmlns:p14="http://schemas.microsoft.com/office/powerpoint/2010/main" val="2892868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272919"/>
            <a:ext cx="4001642" cy="1152469"/>
          </a:xfrm>
        </p:spPr>
        <p:txBody>
          <a:bodyPr>
            <a:normAutofit/>
          </a:bodyPr>
          <a:lstStyle/>
          <a:p>
            <a:r>
              <a:rPr lang="en-US" sz="2800"/>
              <a:t>Statistical measures of House Price </a:t>
            </a:r>
          </a:p>
        </p:txBody>
      </p:sp>
      <p:sp>
        <p:nvSpPr>
          <p:cNvPr id="1033" name="!!Rectangle">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61FF1A6-66EA-44C8-85DB-D3B317620C93}"/>
              </a:ext>
            </a:extLst>
          </p:cNvPr>
          <p:cNvSpPr txBox="1"/>
          <p:nvPr/>
        </p:nvSpPr>
        <p:spPr>
          <a:xfrm>
            <a:off x="242734" y="1823163"/>
            <a:ext cx="4245808" cy="28007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Mean and Median House Prices</a:t>
            </a:r>
          </a:p>
          <a:p>
            <a:pPr marL="285750" lvl="0" indent="-285750">
              <a:buFont typeface="Arial" panose="020B0604020202020204" pitchFamily="34" charset="0"/>
              <a:buChar char="•"/>
            </a:pPr>
            <a:r>
              <a:rPr lang="en-US" sz="1600" kern="0">
                <a:solidFill>
                  <a:prstClr val="white"/>
                </a:solidFill>
              </a:rPr>
              <a:t>Group sales by Cities</a:t>
            </a:r>
          </a:p>
          <a:p>
            <a:pPr marL="285750" lvl="0" indent="-285750">
              <a:buFont typeface="Arial" panose="020B0604020202020204" pitchFamily="34" charset="0"/>
              <a:buChar char="•"/>
            </a:pPr>
            <a:r>
              <a:rPr lang="en-US" sz="1600" kern="0">
                <a:solidFill>
                  <a:prstClr val="white"/>
                </a:solidFill>
              </a:rPr>
              <a:t>Plot a google maps to show  cities location along with mean and median of house prices</a:t>
            </a:r>
            <a:endParaRPr kumimoji="0" lang="en-US" sz="1600" b="0"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Displays the accurate city location for overview along with statistical measures.</a:t>
            </a:r>
          </a:p>
        </p:txBody>
      </p:sp>
      <p:grpSp>
        <p:nvGrpSpPr>
          <p:cNvPr id="16" name="Group 15">
            <a:extLst>
              <a:ext uri="{FF2B5EF4-FFF2-40B4-BE49-F238E27FC236}">
                <a16:creationId xmlns:a16="http://schemas.microsoft.com/office/drawing/2014/main" id="{EF0CC111-8038-4D22-8FD8-074BEC8D4909}"/>
              </a:ext>
            </a:extLst>
          </p:cNvPr>
          <p:cNvGrpSpPr/>
          <p:nvPr/>
        </p:nvGrpSpPr>
        <p:grpSpPr>
          <a:xfrm>
            <a:off x="106021" y="1632179"/>
            <a:ext cx="603444" cy="603444"/>
            <a:chOff x="132899" y="1651155"/>
            <a:chExt cx="603444" cy="603444"/>
          </a:xfrm>
        </p:grpSpPr>
        <p:sp>
          <p:nvSpPr>
            <p:cNvPr id="17" name="Oval 16">
              <a:extLst>
                <a:ext uri="{FF2B5EF4-FFF2-40B4-BE49-F238E27FC236}">
                  <a16:creationId xmlns:a16="http://schemas.microsoft.com/office/drawing/2014/main" id="{C9AF5E75-FC73-42A7-945D-2706887554E9}"/>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8" name="Graphic 17" descr="Decision chart">
              <a:extLst>
                <a:ext uri="{FF2B5EF4-FFF2-40B4-BE49-F238E27FC236}">
                  <a16:creationId xmlns:a16="http://schemas.microsoft.com/office/drawing/2014/main" id="{9F12FBD9-43CE-4222-B28B-DD703516B98C}"/>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1800418"/>
              <a:ext cx="302788" cy="302788"/>
            </a:xfrm>
            <a:prstGeom prst="rect">
              <a:avLst/>
            </a:prstGeom>
          </p:spPr>
        </p:pic>
      </p:grpSp>
      <p:grpSp>
        <p:nvGrpSpPr>
          <p:cNvPr id="19" name="Group 18">
            <a:extLst>
              <a:ext uri="{FF2B5EF4-FFF2-40B4-BE49-F238E27FC236}">
                <a16:creationId xmlns:a16="http://schemas.microsoft.com/office/drawing/2014/main" id="{DC013C32-4FD1-467F-95DD-97BBB7775311}"/>
              </a:ext>
            </a:extLst>
          </p:cNvPr>
          <p:cNvGrpSpPr/>
          <p:nvPr/>
        </p:nvGrpSpPr>
        <p:grpSpPr>
          <a:xfrm>
            <a:off x="107086" y="3416455"/>
            <a:ext cx="603444" cy="603444"/>
            <a:chOff x="132899" y="4375305"/>
            <a:chExt cx="603444" cy="603444"/>
          </a:xfrm>
        </p:grpSpPr>
        <p:sp>
          <p:nvSpPr>
            <p:cNvPr id="20" name="Oval 19">
              <a:extLst>
                <a:ext uri="{FF2B5EF4-FFF2-40B4-BE49-F238E27FC236}">
                  <a16:creationId xmlns:a16="http://schemas.microsoft.com/office/drawing/2014/main" id="{6DB55605-7296-4DD4-BBB8-F6169F78CBF7}"/>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21" name="Graphic 20" descr="Statistics">
              <a:extLst>
                <a:ext uri="{FF2B5EF4-FFF2-40B4-BE49-F238E27FC236}">
                  <a16:creationId xmlns:a16="http://schemas.microsoft.com/office/drawing/2014/main" id="{B710F04C-F9F4-46CB-A0F2-B7B130C428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4524568"/>
              <a:ext cx="302788" cy="302788"/>
            </a:xfrm>
            <a:prstGeom prst="rect">
              <a:avLst/>
            </a:prstGeom>
          </p:spPr>
        </p:pic>
      </p:grpSp>
      <p:pic>
        <p:nvPicPr>
          <p:cNvPr id="3" name="Picture 3" descr="A close up of a map&#10;&#10;Description generated with very high confidence">
            <a:extLst>
              <a:ext uri="{FF2B5EF4-FFF2-40B4-BE49-F238E27FC236}">
                <a16:creationId xmlns:a16="http://schemas.microsoft.com/office/drawing/2014/main" id="{88B2FD15-B5CB-4B38-B167-AE8A1AEAA838}"/>
              </a:ext>
            </a:extLst>
          </p:cNvPr>
          <p:cNvPicPr>
            <a:picLocks noChangeAspect="1"/>
          </p:cNvPicPr>
          <p:nvPr/>
        </p:nvPicPr>
        <p:blipFill>
          <a:blip r:embed="rId6"/>
          <a:stretch>
            <a:fillRect/>
          </a:stretch>
        </p:blipFill>
        <p:spPr>
          <a:xfrm>
            <a:off x="5168348" y="846764"/>
            <a:ext cx="6486939" cy="5528904"/>
          </a:xfrm>
          <a:prstGeom prst="rect">
            <a:avLst/>
          </a:prstGeom>
        </p:spPr>
      </p:pic>
    </p:spTree>
    <p:extLst>
      <p:ext uri="{BB962C8B-B14F-4D97-AF65-F5344CB8AC3E}">
        <p14:creationId xmlns:p14="http://schemas.microsoft.com/office/powerpoint/2010/main" val="309574434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272919"/>
            <a:ext cx="4001642" cy="1152469"/>
          </a:xfrm>
        </p:spPr>
        <p:txBody>
          <a:bodyPr>
            <a:normAutofit/>
          </a:bodyPr>
          <a:lstStyle/>
          <a:p>
            <a:r>
              <a:rPr lang="en-US" sz="2800"/>
              <a:t>Statistical measures of House Price </a:t>
            </a:r>
          </a:p>
        </p:txBody>
      </p:sp>
      <p:sp>
        <p:nvSpPr>
          <p:cNvPr id="1033" name="!!Rectangle">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61FF1A6-66EA-44C8-85DB-D3B317620C93}"/>
              </a:ext>
            </a:extLst>
          </p:cNvPr>
          <p:cNvSpPr txBox="1"/>
          <p:nvPr/>
        </p:nvSpPr>
        <p:spPr>
          <a:xfrm>
            <a:off x="242734" y="1823163"/>
            <a:ext cx="4245808" cy="28007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Mean and Median House Prices</a:t>
            </a:r>
          </a:p>
          <a:p>
            <a:pPr marL="285750" lvl="0" indent="-285750">
              <a:buFont typeface="Arial" panose="020B0604020202020204" pitchFamily="34" charset="0"/>
              <a:buChar char="•"/>
            </a:pPr>
            <a:r>
              <a:rPr lang="en-US" sz="1600" kern="0">
                <a:solidFill>
                  <a:prstClr val="white"/>
                </a:solidFill>
              </a:rPr>
              <a:t>Group sales by Cities</a:t>
            </a:r>
          </a:p>
          <a:p>
            <a:pPr marL="285750" lvl="0" indent="-285750">
              <a:buFont typeface="Arial" panose="020B0604020202020204" pitchFamily="34" charset="0"/>
              <a:buChar char="•"/>
            </a:pPr>
            <a:r>
              <a:rPr lang="en-US" sz="1600" kern="0">
                <a:solidFill>
                  <a:prstClr val="white"/>
                </a:solidFill>
              </a:rPr>
              <a:t>Plot a google maps to show  cities location along with mean and median of house prices</a:t>
            </a:r>
            <a:endParaRPr kumimoji="0" lang="en-US" sz="1600" b="0"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Displays the accurate city location for overview along with statistical measures.</a:t>
            </a:r>
          </a:p>
        </p:txBody>
      </p:sp>
      <p:grpSp>
        <p:nvGrpSpPr>
          <p:cNvPr id="16" name="Group 15">
            <a:extLst>
              <a:ext uri="{FF2B5EF4-FFF2-40B4-BE49-F238E27FC236}">
                <a16:creationId xmlns:a16="http://schemas.microsoft.com/office/drawing/2014/main" id="{EF0CC111-8038-4D22-8FD8-074BEC8D4909}"/>
              </a:ext>
            </a:extLst>
          </p:cNvPr>
          <p:cNvGrpSpPr/>
          <p:nvPr/>
        </p:nvGrpSpPr>
        <p:grpSpPr>
          <a:xfrm>
            <a:off x="106021" y="1632179"/>
            <a:ext cx="603444" cy="603444"/>
            <a:chOff x="132899" y="1651155"/>
            <a:chExt cx="603444" cy="603444"/>
          </a:xfrm>
        </p:grpSpPr>
        <p:sp>
          <p:nvSpPr>
            <p:cNvPr id="17" name="Oval 16">
              <a:extLst>
                <a:ext uri="{FF2B5EF4-FFF2-40B4-BE49-F238E27FC236}">
                  <a16:creationId xmlns:a16="http://schemas.microsoft.com/office/drawing/2014/main" id="{C9AF5E75-FC73-42A7-945D-2706887554E9}"/>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8" name="Graphic 17" descr="Decision chart">
              <a:extLst>
                <a:ext uri="{FF2B5EF4-FFF2-40B4-BE49-F238E27FC236}">
                  <a16:creationId xmlns:a16="http://schemas.microsoft.com/office/drawing/2014/main" id="{9F12FBD9-43CE-4222-B28B-DD703516B98C}"/>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1800418"/>
              <a:ext cx="302788" cy="302788"/>
            </a:xfrm>
            <a:prstGeom prst="rect">
              <a:avLst/>
            </a:prstGeom>
          </p:spPr>
        </p:pic>
      </p:grpSp>
      <p:grpSp>
        <p:nvGrpSpPr>
          <p:cNvPr id="19" name="Group 18">
            <a:extLst>
              <a:ext uri="{FF2B5EF4-FFF2-40B4-BE49-F238E27FC236}">
                <a16:creationId xmlns:a16="http://schemas.microsoft.com/office/drawing/2014/main" id="{DC013C32-4FD1-467F-95DD-97BBB7775311}"/>
              </a:ext>
            </a:extLst>
          </p:cNvPr>
          <p:cNvGrpSpPr/>
          <p:nvPr/>
        </p:nvGrpSpPr>
        <p:grpSpPr>
          <a:xfrm>
            <a:off x="107086" y="3416455"/>
            <a:ext cx="603444" cy="603444"/>
            <a:chOff x="132899" y="4375305"/>
            <a:chExt cx="603444" cy="603444"/>
          </a:xfrm>
        </p:grpSpPr>
        <p:sp>
          <p:nvSpPr>
            <p:cNvPr id="20" name="Oval 19">
              <a:extLst>
                <a:ext uri="{FF2B5EF4-FFF2-40B4-BE49-F238E27FC236}">
                  <a16:creationId xmlns:a16="http://schemas.microsoft.com/office/drawing/2014/main" id="{6DB55605-7296-4DD4-BBB8-F6169F78CBF7}"/>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21" name="Graphic 20" descr="Statistics">
              <a:extLst>
                <a:ext uri="{FF2B5EF4-FFF2-40B4-BE49-F238E27FC236}">
                  <a16:creationId xmlns:a16="http://schemas.microsoft.com/office/drawing/2014/main" id="{B710F04C-F9F4-46CB-A0F2-B7B130C428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4524568"/>
              <a:ext cx="302788" cy="302788"/>
            </a:xfrm>
            <a:prstGeom prst="rect">
              <a:avLst/>
            </a:prstGeom>
          </p:spPr>
        </p:pic>
      </p:grpSp>
      <p:pic>
        <p:nvPicPr>
          <p:cNvPr id="4" name="Picture 4" descr="A close up of a map&#10;&#10;Description generated with very high confidence">
            <a:extLst>
              <a:ext uri="{FF2B5EF4-FFF2-40B4-BE49-F238E27FC236}">
                <a16:creationId xmlns:a16="http://schemas.microsoft.com/office/drawing/2014/main" id="{0744C22E-7E94-4D0A-9544-B4D25FB1D5C1}"/>
              </a:ext>
            </a:extLst>
          </p:cNvPr>
          <p:cNvPicPr>
            <a:picLocks noChangeAspect="1"/>
          </p:cNvPicPr>
          <p:nvPr/>
        </p:nvPicPr>
        <p:blipFill>
          <a:blip r:embed="rId6"/>
          <a:stretch>
            <a:fillRect/>
          </a:stretch>
        </p:blipFill>
        <p:spPr>
          <a:xfrm>
            <a:off x="5141843" y="632457"/>
            <a:ext cx="6546573" cy="5712704"/>
          </a:xfrm>
          <a:prstGeom prst="rect">
            <a:avLst/>
          </a:prstGeom>
        </p:spPr>
      </p:pic>
    </p:spTree>
    <p:extLst>
      <p:ext uri="{BB962C8B-B14F-4D97-AF65-F5344CB8AC3E}">
        <p14:creationId xmlns:p14="http://schemas.microsoft.com/office/powerpoint/2010/main" val="10236301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272919"/>
            <a:ext cx="4001642" cy="1152469"/>
          </a:xfrm>
        </p:spPr>
        <p:txBody>
          <a:bodyPr>
            <a:normAutofit/>
          </a:bodyPr>
          <a:lstStyle/>
          <a:p>
            <a:r>
              <a:rPr lang="en-US" sz="2800"/>
              <a:t>Comparison of mean and Median House prices</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820" y="941299"/>
            <a:ext cx="6856368" cy="4773706"/>
          </a:xfrm>
          <a:prstGeom prst="rect">
            <a:avLst/>
          </a:prstGeom>
        </p:spPr>
      </p:pic>
      <p:sp>
        <p:nvSpPr>
          <p:cNvPr id="18" name="TextBox 17">
            <a:extLst>
              <a:ext uri="{FF2B5EF4-FFF2-40B4-BE49-F238E27FC236}">
                <a16:creationId xmlns:a16="http://schemas.microsoft.com/office/drawing/2014/main" id="{3E6EF370-4AB2-4CB8-BE41-0D0837359B7C}"/>
              </a:ext>
            </a:extLst>
          </p:cNvPr>
          <p:cNvSpPr txBox="1"/>
          <p:nvPr/>
        </p:nvSpPr>
        <p:spPr>
          <a:xfrm>
            <a:off x="242734" y="1823163"/>
            <a:ext cx="4245808" cy="3539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Mean and Median House Prices</a:t>
            </a:r>
          </a:p>
          <a:p>
            <a:pPr marL="285750" lvl="0" indent="-285750">
              <a:buFont typeface="Arial" panose="020B0604020202020204" pitchFamily="34" charset="0"/>
              <a:buChar char="•"/>
            </a:pPr>
            <a:r>
              <a:rPr lang="en-US" sz="1600" kern="0">
                <a:solidFill>
                  <a:prstClr val="white"/>
                </a:solidFill>
              </a:rPr>
              <a:t>Group by Cities</a:t>
            </a:r>
          </a:p>
          <a:p>
            <a:pPr marL="285750" lvl="0" indent="-285750">
              <a:buFont typeface="Arial" panose="020B0604020202020204" pitchFamily="34" charset="0"/>
              <a:buChar char="•"/>
            </a:pPr>
            <a:r>
              <a:rPr lang="en-US" sz="1600" kern="0">
                <a:solidFill>
                  <a:prstClr val="white"/>
                </a:solidFill>
              </a:rPr>
              <a:t>Plot a bar graph to show the mean and median house prices of cities</a:t>
            </a:r>
            <a:endParaRPr kumimoji="0" lang="en-US" sz="1600" b="0"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Highest mean and median price - Palo Alto (due to luxury houses)</a:t>
            </a:r>
          </a:p>
          <a:p>
            <a:pPr marL="285750" lvl="0" indent="-285750">
              <a:buFont typeface="Arial" panose="020B0604020202020204" pitchFamily="34" charset="0"/>
              <a:buChar char="•"/>
            </a:pPr>
            <a:r>
              <a:rPr lang="en-US" sz="1600" kern="0">
                <a:solidFill>
                  <a:prstClr val="white"/>
                </a:solidFill>
              </a:rPr>
              <a:t>Lowest mean price- Hayward</a:t>
            </a:r>
          </a:p>
          <a:p>
            <a:pPr marL="285750" lvl="0" indent="-285750">
              <a:buFont typeface="Arial" panose="020B0604020202020204" pitchFamily="34" charset="0"/>
              <a:buChar char="•"/>
            </a:pPr>
            <a:r>
              <a:rPr lang="en-US" sz="1600" kern="0">
                <a:solidFill>
                  <a:prstClr val="white"/>
                </a:solidFill>
              </a:rPr>
              <a:t>Lowest median house prices-  Sunnyvale (due to mobile houses)</a:t>
            </a:r>
          </a:p>
        </p:txBody>
      </p:sp>
      <p:grpSp>
        <p:nvGrpSpPr>
          <p:cNvPr id="19" name="Group 18">
            <a:extLst>
              <a:ext uri="{FF2B5EF4-FFF2-40B4-BE49-F238E27FC236}">
                <a16:creationId xmlns:a16="http://schemas.microsoft.com/office/drawing/2014/main" id="{F0D47FA3-1200-46DC-B3B1-D7260EB9D9A7}"/>
              </a:ext>
            </a:extLst>
          </p:cNvPr>
          <p:cNvGrpSpPr/>
          <p:nvPr/>
        </p:nvGrpSpPr>
        <p:grpSpPr>
          <a:xfrm>
            <a:off x="106021" y="1632179"/>
            <a:ext cx="603444" cy="603444"/>
            <a:chOff x="132899" y="1651155"/>
            <a:chExt cx="603444" cy="603444"/>
          </a:xfrm>
        </p:grpSpPr>
        <p:sp>
          <p:nvSpPr>
            <p:cNvPr id="20" name="Oval 19">
              <a:extLst>
                <a:ext uri="{FF2B5EF4-FFF2-40B4-BE49-F238E27FC236}">
                  <a16:creationId xmlns:a16="http://schemas.microsoft.com/office/drawing/2014/main" id="{0DA5F5C3-46C0-4378-8E1E-628F7AC0D7E8}"/>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21" name="Graphic 20" descr="Decision chart">
              <a:extLst>
                <a:ext uri="{FF2B5EF4-FFF2-40B4-BE49-F238E27FC236}">
                  <a16:creationId xmlns:a16="http://schemas.microsoft.com/office/drawing/2014/main" id="{53C55130-D13A-4129-96BF-3D2646981445}"/>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22" name="Group 21">
            <a:extLst>
              <a:ext uri="{FF2B5EF4-FFF2-40B4-BE49-F238E27FC236}">
                <a16:creationId xmlns:a16="http://schemas.microsoft.com/office/drawing/2014/main" id="{DF44122F-F656-4B6C-9059-54D8B923A78B}"/>
              </a:ext>
            </a:extLst>
          </p:cNvPr>
          <p:cNvGrpSpPr/>
          <p:nvPr/>
        </p:nvGrpSpPr>
        <p:grpSpPr>
          <a:xfrm>
            <a:off x="107086" y="3416455"/>
            <a:ext cx="603444" cy="603444"/>
            <a:chOff x="132899" y="4375305"/>
            <a:chExt cx="603444" cy="603444"/>
          </a:xfrm>
        </p:grpSpPr>
        <p:sp>
          <p:nvSpPr>
            <p:cNvPr id="23" name="Oval 22">
              <a:extLst>
                <a:ext uri="{FF2B5EF4-FFF2-40B4-BE49-F238E27FC236}">
                  <a16:creationId xmlns:a16="http://schemas.microsoft.com/office/drawing/2014/main" id="{8FF9BEB5-518B-43F8-B096-AAAB1DC5B86D}"/>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24" name="Graphic 23" descr="Statistics">
              <a:extLst>
                <a:ext uri="{FF2B5EF4-FFF2-40B4-BE49-F238E27FC236}">
                  <a16:creationId xmlns:a16="http://schemas.microsoft.com/office/drawing/2014/main" id="{0BA8E5E1-9CCD-4C80-8705-66DFA831A7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42255449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272919"/>
            <a:ext cx="4001642" cy="1152469"/>
          </a:xfrm>
        </p:spPr>
        <p:txBody>
          <a:bodyPr>
            <a:noAutofit/>
          </a:bodyPr>
          <a:lstStyle/>
          <a:p>
            <a:r>
              <a:rPr lang="en-US" sz="2800"/>
              <a:t>Fluctuation of actual house prices and </a:t>
            </a:r>
            <a:r>
              <a:rPr lang="en-US" sz="2800" err="1"/>
              <a:t>RedfinEstimate</a:t>
            </a:r>
            <a:endParaRPr lang="en-US" sz="2800"/>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328" y="849153"/>
            <a:ext cx="7001435" cy="5251076"/>
          </a:xfrm>
          <a:prstGeom prst="rect">
            <a:avLst/>
          </a:prstGeom>
        </p:spPr>
      </p:pic>
      <p:sp>
        <p:nvSpPr>
          <p:cNvPr id="8" name="TextBox 7">
            <a:extLst>
              <a:ext uri="{FF2B5EF4-FFF2-40B4-BE49-F238E27FC236}">
                <a16:creationId xmlns:a16="http://schemas.microsoft.com/office/drawing/2014/main" id="{D74E2197-8A26-4F4F-81D4-5D6156E3C07A}"/>
              </a:ext>
            </a:extLst>
          </p:cNvPr>
          <p:cNvSpPr txBox="1"/>
          <p:nvPr/>
        </p:nvSpPr>
        <p:spPr>
          <a:xfrm>
            <a:off x="242734" y="1835863"/>
            <a:ext cx="4245808" cy="280076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Actual House Price and </a:t>
            </a:r>
            <a:r>
              <a:rPr lang="en-US" sz="1600" kern="0" err="1">
                <a:solidFill>
                  <a:prstClr val="white"/>
                </a:solidFill>
              </a:rPr>
              <a:t>RedfinEstimate</a:t>
            </a:r>
            <a:endParaRPr lang="en-US" sz="1600" kern="0">
              <a:solidFill>
                <a:prstClr val="white"/>
              </a:solidFill>
            </a:endParaRPr>
          </a:p>
          <a:p>
            <a:pPr marL="285750" lvl="0" indent="-285750">
              <a:buFont typeface="Arial" panose="020B0604020202020204" pitchFamily="34" charset="0"/>
              <a:buChar char="•"/>
            </a:pPr>
            <a:r>
              <a:rPr lang="en-US" sz="1600" kern="0">
                <a:solidFill>
                  <a:prstClr val="white"/>
                </a:solidFill>
              </a:rPr>
              <a:t>Group by Cities</a:t>
            </a:r>
          </a:p>
          <a:p>
            <a:pPr marL="285750" lvl="0" indent="-285750">
              <a:buFont typeface="Arial" panose="020B0604020202020204" pitchFamily="34" charset="0"/>
              <a:buChar char="•"/>
            </a:pPr>
            <a:r>
              <a:rPr lang="en-US" sz="1600" kern="0">
                <a:solidFill>
                  <a:prstClr val="white"/>
                </a:solidFill>
              </a:rPr>
              <a:t>Plot a line graph to show  the fluctuation between Actual price and </a:t>
            </a:r>
            <a:r>
              <a:rPr lang="en-US" sz="1600" kern="0" err="1">
                <a:solidFill>
                  <a:prstClr val="white"/>
                </a:solidFill>
              </a:rPr>
              <a:t>RedfinEstimate</a:t>
            </a:r>
            <a:r>
              <a:rPr lang="en-US" sz="1600" kern="0">
                <a:solidFill>
                  <a:prstClr val="white"/>
                </a:solidFill>
              </a:rPr>
              <a:t>.</a:t>
            </a:r>
            <a:endParaRPr kumimoji="0" lang="en-US" sz="1600" b="0"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In majority of the cases, </a:t>
            </a:r>
            <a:r>
              <a:rPr lang="en-US" sz="1600" kern="0" err="1">
                <a:solidFill>
                  <a:prstClr val="white"/>
                </a:solidFill>
              </a:rPr>
              <a:t>RedfinEstimate</a:t>
            </a:r>
            <a:r>
              <a:rPr lang="en-US" sz="1600" kern="0">
                <a:solidFill>
                  <a:prstClr val="white"/>
                </a:solidFill>
              </a:rPr>
              <a:t> is greater than the actual house price</a:t>
            </a:r>
          </a:p>
        </p:txBody>
      </p:sp>
      <p:grpSp>
        <p:nvGrpSpPr>
          <p:cNvPr id="9" name="Group 8">
            <a:extLst>
              <a:ext uri="{FF2B5EF4-FFF2-40B4-BE49-F238E27FC236}">
                <a16:creationId xmlns:a16="http://schemas.microsoft.com/office/drawing/2014/main" id="{1924369B-6C42-4EC9-A2BB-6C2475383AFE}"/>
              </a:ext>
            </a:extLst>
          </p:cNvPr>
          <p:cNvGrpSpPr/>
          <p:nvPr/>
        </p:nvGrpSpPr>
        <p:grpSpPr>
          <a:xfrm>
            <a:off x="106021" y="1644879"/>
            <a:ext cx="603444" cy="603444"/>
            <a:chOff x="132899" y="1651155"/>
            <a:chExt cx="603444" cy="603444"/>
          </a:xfrm>
        </p:grpSpPr>
        <p:sp>
          <p:nvSpPr>
            <p:cNvPr id="10" name="Oval 9">
              <a:extLst>
                <a:ext uri="{FF2B5EF4-FFF2-40B4-BE49-F238E27FC236}">
                  <a16:creationId xmlns:a16="http://schemas.microsoft.com/office/drawing/2014/main" id="{387D6CCB-B5A3-4541-8AFA-40CCE354FBF1}"/>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9C6E7DF9-7AB3-4857-AA26-FF7540262052}"/>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9B0A6923-84FF-43E8-9FCE-9B928FC7F25E}"/>
              </a:ext>
            </a:extLst>
          </p:cNvPr>
          <p:cNvGrpSpPr/>
          <p:nvPr/>
        </p:nvGrpSpPr>
        <p:grpSpPr>
          <a:xfrm>
            <a:off x="107086" y="3429155"/>
            <a:ext cx="603444" cy="603444"/>
            <a:chOff x="132899" y="4375305"/>
            <a:chExt cx="603444" cy="603444"/>
          </a:xfrm>
        </p:grpSpPr>
        <p:sp>
          <p:nvSpPr>
            <p:cNvPr id="13" name="Oval 12">
              <a:extLst>
                <a:ext uri="{FF2B5EF4-FFF2-40B4-BE49-F238E27FC236}">
                  <a16:creationId xmlns:a16="http://schemas.microsoft.com/office/drawing/2014/main" id="{E5F92C6C-6E75-4D8C-B0B8-D44F6E1F01EA}"/>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F4C081E3-4C9D-4430-8A35-B7B9BECC91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37785811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272919"/>
            <a:ext cx="4001642" cy="1152469"/>
          </a:xfrm>
        </p:spPr>
        <p:txBody>
          <a:bodyPr>
            <a:noAutofit/>
          </a:bodyPr>
          <a:lstStyle/>
          <a:p>
            <a:r>
              <a:rPr lang="en-US" sz="2800"/>
              <a:t>Fluctuation of actual house prices and </a:t>
            </a:r>
            <a:r>
              <a:rPr lang="en-US" sz="2800" err="1"/>
              <a:t>RedfinEstimate</a:t>
            </a:r>
            <a:endParaRPr lang="en-US" sz="2800"/>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7518" y="849153"/>
            <a:ext cx="7032972" cy="5479677"/>
          </a:xfrm>
          <a:prstGeom prst="rect">
            <a:avLst/>
          </a:prstGeom>
        </p:spPr>
      </p:pic>
      <p:sp>
        <p:nvSpPr>
          <p:cNvPr id="8" name="TextBox 7">
            <a:extLst>
              <a:ext uri="{FF2B5EF4-FFF2-40B4-BE49-F238E27FC236}">
                <a16:creationId xmlns:a16="http://schemas.microsoft.com/office/drawing/2014/main" id="{A9F572DA-6C39-493F-818E-D354C4F63A5C}"/>
              </a:ext>
            </a:extLst>
          </p:cNvPr>
          <p:cNvSpPr txBox="1"/>
          <p:nvPr/>
        </p:nvSpPr>
        <p:spPr>
          <a:xfrm>
            <a:off x="242734" y="1835863"/>
            <a:ext cx="4245808" cy="3539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Actual House Price and </a:t>
            </a:r>
            <a:r>
              <a:rPr lang="en-US" sz="1600" kern="0" err="1">
                <a:solidFill>
                  <a:prstClr val="white"/>
                </a:solidFill>
              </a:rPr>
              <a:t>RedfinEstimate</a:t>
            </a:r>
            <a:r>
              <a:rPr lang="en-US" sz="1600" kern="0">
                <a:solidFill>
                  <a:prstClr val="white"/>
                </a:solidFill>
              </a:rPr>
              <a:t> in Bay area</a:t>
            </a:r>
          </a:p>
          <a:p>
            <a:pPr marL="285750" lvl="0" indent="-285750">
              <a:buFont typeface="Arial" panose="020B0604020202020204" pitchFamily="34" charset="0"/>
              <a:buChar char="•"/>
            </a:pPr>
            <a:r>
              <a:rPr lang="en-US" sz="1600" kern="0">
                <a:solidFill>
                  <a:prstClr val="white"/>
                </a:solidFill>
              </a:rPr>
              <a:t>Plot a line graph to show  the fluctuation between Actual price and </a:t>
            </a:r>
            <a:r>
              <a:rPr lang="en-US" sz="1600" kern="0" err="1">
                <a:solidFill>
                  <a:prstClr val="white"/>
                </a:solidFill>
              </a:rPr>
              <a:t>RedfinEstimate</a:t>
            </a: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Palo Alto was the exception due to luxury houses listed</a:t>
            </a:r>
          </a:p>
          <a:p>
            <a:pPr marL="285750" lvl="0" indent="-285750">
              <a:buFont typeface="Arial" panose="020B0604020202020204" pitchFamily="34" charset="0"/>
              <a:buChar char="•"/>
            </a:pPr>
            <a:r>
              <a:rPr lang="en-US" sz="1600" kern="0">
                <a:solidFill>
                  <a:prstClr val="white"/>
                </a:solidFill>
              </a:rPr>
              <a:t>In San Francisco, San Jose, Fremont: </a:t>
            </a:r>
            <a:r>
              <a:rPr lang="en-US" sz="1600" kern="0" err="1">
                <a:solidFill>
                  <a:prstClr val="white"/>
                </a:solidFill>
              </a:rPr>
              <a:t>RedfinEstimate</a:t>
            </a:r>
            <a:r>
              <a:rPr lang="en-US" sz="1600" kern="0">
                <a:solidFill>
                  <a:prstClr val="white"/>
                </a:solidFill>
              </a:rPr>
              <a:t> is higher than the actual house prices.</a:t>
            </a:r>
          </a:p>
        </p:txBody>
      </p:sp>
      <p:grpSp>
        <p:nvGrpSpPr>
          <p:cNvPr id="9" name="Group 8">
            <a:extLst>
              <a:ext uri="{FF2B5EF4-FFF2-40B4-BE49-F238E27FC236}">
                <a16:creationId xmlns:a16="http://schemas.microsoft.com/office/drawing/2014/main" id="{13F80FD8-6613-409B-B09C-9A551AD51D4F}"/>
              </a:ext>
            </a:extLst>
          </p:cNvPr>
          <p:cNvGrpSpPr/>
          <p:nvPr/>
        </p:nvGrpSpPr>
        <p:grpSpPr>
          <a:xfrm>
            <a:off x="106021" y="1644879"/>
            <a:ext cx="603444" cy="603444"/>
            <a:chOff x="132899" y="1651155"/>
            <a:chExt cx="603444" cy="603444"/>
          </a:xfrm>
        </p:grpSpPr>
        <p:sp>
          <p:nvSpPr>
            <p:cNvPr id="10" name="Oval 9">
              <a:extLst>
                <a:ext uri="{FF2B5EF4-FFF2-40B4-BE49-F238E27FC236}">
                  <a16:creationId xmlns:a16="http://schemas.microsoft.com/office/drawing/2014/main" id="{6A262441-DB1E-45F4-AB72-0150236C25D9}"/>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86D36E1E-91A4-4555-81D4-B40DBAD7D827}"/>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333F2C25-F0C4-45CB-923F-FB7C71F37372}"/>
              </a:ext>
            </a:extLst>
          </p:cNvPr>
          <p:cNvGrpSpPr/>
          <p:nvPr/>
        </p:nvGrpSpPr>
        <p:grpSpPr>
          <a:xfrm>
            <a:off x="107086" y="3429155"/>
            <a:ext cx="603444" cy="603444"/>
            <a:chOff x="132899" y="4375305"/>
            <a:chExt cx="603444" cy="603444"/>
          </a:xfrm>
        </p:grpSpPr>
        <p:sp>
          <p:nvSpPr>
            <p:cNvPr id="13" name="Oval 12">
              <a:extLst>
                <a:ext uri="{FF2B5EF4-FFF2-40B4-BE49-F238E27FC236}">
                  <a16:creationId xmlns:a16="http://schemas.microsoft.com/office/drawing/2014/main" id="{306DF7BC-9C72-49B4-A412-9478562D00C5}"/>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6EBCCE97-3BDE-4EE6-863E-A99A78C2F9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30063824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419101"/>
            <a:ext cx="3667039" cy="1074386"/>
          </a:xfrm>
        </p:spPr>
        <p:txBody>
          <a:bodyPr>
            <a:normAutofit/>
          </a:bodyPr>
          <a:lstStyle/>
          <a:p>
            <a:r>
              <a:rPr lang="en-US" sz="2800"/>
              <a:t>Price per Sq. Ft. by Zip Code – East Bay</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21CAAFBB-42F6-4368-AAD5-7F4E939F1718}"/>
              </a:ext>
            </a:extLst>
          </p:cNvPr>
          <p:cNvSpPr txBox="1"/>
          <p:nvPr/>
        </p:nvSpPr>
        <p:spPr>
          <a:xfrm>
            <a:off x="242733" y="1835863"/>
            <a:ext cx="4392209" cy="4770537"/>
          </a:xfrm>
          <a:prstGeom prst="rect">
            <a:avLst/>
          </a:prstGeom>
          <a:noFill/>
        </p:spPr>
        <p:txBody>
          <a:bodyPr wrap="square" rtlCol="0" anchor="t">
            <a:spAutoFit/>
          </a:bodyPr>
          <a:lstStyle/>
          <a:p>
            <a:pPr>
              <a:defRPr/>
            </a:pPr>
            <a:r>
              <a:rPr lang="en-US" sz="1600" b="1" kern="0"/>
              <a:t>          </a:t>
            </a:r>
            <a:r>
              <a:rPr kumimoji="0" lang="en-US" sz="1600" b="1" i="0" u="none" strike="noStrike" kern="0" cap="none" spc="0" normalizeH="0" baseline="0" noProof="0">
                <a:ln>
                  <a:noFill/>
                </a:ln>
                <a:effectLst/>
                <a:uLnTx/>
                <a:uFillTx/>
              </a:rPr>
              <a:t> </a:t>
            </a:r>
            <a:r>
              <a:rPr kumimoji="0" lang="en-US" sz="1600" b="0" i="0" u="none" strike="noStrike" kern="0" cap="none" spc="0" normalizeH="0" baseline="0" noProof="0">
                <a:ln>
                  <a:noFill/>
                </a:ln>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indent="-285750">
              <a:buFont typeface="Arial" panose="020B0604020202020204" pitchFamily="34" charset="0"/>
              <a:buChar char="•"/>
            </a:pPr>
            <a:r>
              <a:rPr lang="en-US" sz="1600" kern="0"/>
              <a:t>Extracted Price of Fremont and Union City, divided it by Living Sq. Ft.  for calculating Price per sq. ft.  </a:t>
            </a:r>
            <a:endParaRPr lang="en-US" sz="1600" kern="0">
              <a:cs typeface="Calibri"/>
            </a:endParaRPr>
          </a:p>
          <a:p>
            <a:pPr marL="285750" lvl="0" indent="-285750">
              <a:buFont typeface="Arial" panose="020B0604020202020204" pitchFamily="34" charset="0"/>
              <a:buChar char="•"/>
            </a:pPr>
            <a:r>
              <a:rPr lang="en-US" sz="1600" kern="0"/>
              <a:t>Calculated mean and median price per sq. ft.</a:t>
            </a:r>
            <a:endParaRPr lang="en-US" sz="1600" kern="0">
              <a:cs typeface="Calibri"/>
            </a:endParaRPr>
          </a:p>
          <a:p>
            <a:pPr marL="285750" indent="-285750">
              <a:buFont typeface="Arial" panose="020B0604020202020204" pitchFamily="34" charset="0"/>
              <a:buChar char="•"/>
            </a:pPr>
            <a:r>
              <a:rPr lang="en-US" sz="1600" kern="0"/>
              <a:t>Group price per sq. ft  by  Zip Code</a:t>
            </a:r>
            <a:endParaRPr lang="en-US" sz="1600" kern="0">
              <a:cs typeface="Calibri"/>
            </a:endParaRPr>
          </a:p>
          <a:p>
            <a:pPr marL="285750" indent="-285750">
              <a:buFont typeface="Arial" panose="020B0604020202020204" pitchFamily="34" charset="0"/>
              <a:buChar char="•"/>
            </a:pPr>
            <a:r>
              <a:rPr lang="en-US" sz="1600" kern="0"/>
              <a:t>Plot grouped bar chart of  mean and median price per sq. ft. by Zip Code.</a:t>
            </a:r>
            <a:endParaRPr kumimoji="0" lang="en-US" sz="1600" b="1" i="0" u="none" strike="noStrike" kern="0" cap="none" spc="0" normalizeH="0" baseline="0" noProof="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a:defRPr/>
            </a:pPr>
            <a:r>
              <a:rPr lang="en-US" sz="1600" b="1" kern="0"/>
              <a:t>          </a:t>
            </a:r>
            <a:r>
              <a:rPr kumimoji="0" lang="en-US" sz="1600" b="1" i="0" u="none" strike="noStrike" kern="0" cap="none" spc="0" normalizeH="0" baseline="0" noProof="0">
                <a:ln>
                  <a:noFill/>
                </a:ln>
                <a:effectLst/>
                <a:uLnTx/>
                <a:uFillTx/>
              </a:rPr>
              <a:t> </a:t>
            </a:r>
            <a:r>
              <a:rPr kumimoji="0" lang="en-US" sz="1600" b="0" i="0" u="none" strike="noStrike" kern="0" cap="none" spc="0" normalizeH="0" baseline="0" noProof="0">
                <a:ln>
                  <a:noFill/>
                </a:ln>
                <a:effectLst/>
                <a:uLnTx/>
                <a:uFillTx/>
              </a:rPr>
              <a:t>ANALYSIS</a:t>
            </a:r>
            <a:br>
              <a:rPr lang="en-US" sz="1600" b="1" i="0" u="none" strike="noStrike" kern="0" cap="none" spc="0" normalizeH="0" baseline="0" noProof="0">
                <a:ln>
                  <a:noFill/>
                </a:ln>
                <a:effectLst/>
                <a:uLnTx/>
                <a:uFillTx/>
              </a:rPr>
            </a:br>
            <a:endParaRPr kumimoji="0" lang="en-US" sz="1600" b="1" i="0" u="none" strike="noStrike" kern="0" cap="none" spc="0" normalizeH="0" baseline="0" noProof="0">
              <a:ln>
                <a:noFill/>
              </a:ln>
              <a:solidFill>
                <a:prstClr val="white"/>
              </a:solidFill>
              <a:effectLst/>
              <a:uLnTx/>
              <a:uFillTx/>
            </a:endParaRPr>
          </a:p>
          <a:p>
            <a:pPr marL="285750" indent="-285750">
              <a:buFont typeface="Arial" panose="020B0604020202020204" pitchFamily="34" charset="0"/>
              <a:buChar char="•"/>
            </a:pPr>
            <a:r>
              <a:rPr lang="en-US" sz="1600" kern="0"/>
              <a:t>Highest mean price per sq. ft. is $780 and median price is $759. Apart from various other factors affecting Price per sq. ft. of an area, having school ratings of 9 in  Zip Code 94539 might be one of  the reasons for high price.</a:t>
            </a:r>
            <a:endParaRPr lang="en-US" sz="1600" kern="0">
              <a:cs typeface="Calibri"/>
            </a:endParaRPr>
          </a:p>
          <a:p>
            <a:pPr marL="285750" lvl="0" indent="-285750">
              <a:buFont typeface="Arial" panose="020B0604020202020204" pitchFamily="34" charset="0"/>
              <a:buChar char="•"/>
            </a:pPr>
            <a:r>
              <a:rPr lang="en-US" sz="1600" kern="0"/>
              <a:t>Same city can show varied trend in price per sq. ft. as several reasons affect prices of home.</a:t>
            </a:r>
            <a:endParaRPr lang="en-US" sz="1600" kern="0">
              <a:cs typeface="Calibri"/>
            </a:endParaRPr>
          </a:p>
        </p:txBody>
      </p:sp>
      <p:grpSp>
        <p:nvGrpSpPr>
          <p:cNvPr id="9" name="Group 8">
            <a:extLst>
              <a:ext uri="{FF2B5EF4-FFF2-40B4-BE49-F238E27FC236}">
                <a16:creationId xmlns:a16="http://schemas.microsoft.com/office/drawing/2014/main" id="{CE525CAF-EA52-4648-83EC-9BFA45D737E7}"/>
              </a:ext>
            </a:extLst>
          </p:cNvPr>
          <p:cNvGrpSpPr/>
          <p:nvPr/>
        </p:nvGrpSpPr>
        <p:grpSpPr>
          <a:xfrm>
            <a:off x="106021" y="1644879"/>
            <a:ext cx="603444" cy="603444"/>
            <a:chOff x="132899" y="1651155"/>
            <a:chExt cx="603444" cy="603444"/>
          </a:xfrm>
        </p:grpSpPr>
        <p:sp>
          <p:nvSpPr>
            <p:cNvPr id="10" name="Oval 9">
              <a:extLst>
                <a:ext uri="{FF2B5EF4-FFF2-40B4-BE49-F238E27FC236}">
                  <a16:creationId xmlns:a16="http://schemas.microsoft.com/office/drawing/2014/main" id="{D9951C23-058C-4FF5-B1BB-26F71198FC44}"/>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558D7559-F96D-4502-8660-182D67D3E851}"/>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86F832EC-43E1-464D-9C49-3E83E6310CC0}"/>
              </a:ext>
            </a:extLst>
          </p:cNvPr>
          <p:cNvGrpSpPr/>
          <p:nvPr/>
        </p:nvGrpSpPr>
        <p:grpSpPr>
          <a:xfrm>
            <a:off x="107086" y="4153055"/>
            <a:ext cx="603444" cy="603444"/>
            <a:chOff x="132899" y="4375305"/>
            <a:chExt cx="603444" cy="603444"/>
          </a:xfrm>
        </p:grpSpPr>
        <p:sp>
          <p:nvSpPr>
            <p:cNvPr id="13" name="Oval 12">
              <a:extLst>
                <a:ext uri="{FF2B5EF4-FFF2-40B4-BE49-F238E27FC236}">
                  <a16:creationId xmlns:a16="http://schemas.microsoft.com/office/drawing/2014/main" id="{AE80316B-9017-4EFC-A215-EC11396543D4}"/>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8E978456-AA68-49BA-8FC4-862E3F9AB1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4524568"/>
              <a:ext cx="302788" cy="302788"/>
            </a:xfrm>
            <a:prstGeom prst="rect">
              <a:avLst/>
            </a:prstGeom>
          </p:spPr>
        </p:pic>
      </p:grpSp>
      <p:sp>
        <p:nvSpPr>
          <p:cNvPr id="3" name="TextBox 2">
            <a:extLst>
              <a:ext uri="{FF2B5EF4-FFF2-40B4-BE49-F238E27FC236}">
                <a16:creationId xmlns:a16="http://schemas.microsoft.com/office/drawing/2014/main" id="{6EFEDAE2-39A0-404B-BDE4-0D795399F7EB}"/>
              </a:ext>
            </a:extLst>
          </p:cNvPr>
          <p:cNvSpPr txBox="1"/>
          <p:nvPr/>
        </p:nvSpPr>
        <p:spPr>
          <a:xfrm>
            <a:off x="6773056" y="2450892"/>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Screen Shot 2020-03-12 at 11.24.32 PM</a:t>
            </a:r>
          </a:p>
        </p:txBody>
      </p:sp>
      <p:pic>
        <p:nvPicPr>
          <p:cNvPr id="4" name="Picture 4" descr="A screenshot of a cell phone&#10;&#10;Description generated with high confidence">
            <a:extLst>
              <a:ext uri="{FF2B5EF4-FFF2-40B4-BE49-F238E27FC236}">
                <a16:creationId xmlns:a16="http://schemas.microsoft.com/office/drawing/2014/main" id="{63618C7D-6AC0-4C21-A69E-BB573334BA28}"/>
              </a:ext>
            </a:extLst>
          </p:cNvPr>
          <p:cNvPicPr>
            <a:picLocks noChangeAspect="1"/>
          </p:cNvPicPr>
          <p:nvPr/>
        </p:nvPicPr>
        <p:blipFill>
          <a:blip r:embed="rId6"/>
          <a:stretch>
            <a:fillRect/>
          </a:stretch>
        </p:blipFill>
        <p:spPr>
          <a:xfrm>
            <a:off x="4636957" y="-5421"/>
            <a:ext cx="7546297" cy="6856346"/>
          </a:xfrm>
          <a:prstGeom prst="rect">
            <a:avLst/>
          </a:prstGeom>
        </p:spPr>
      </p:pic>
    </p:spTree>
    <p:extLst>
      <p:ext uri="{BB962C8B-B14F-4D97-AF65-F5344CB8AC3E}">
        <p14:creationId xmlns:p14="http://schemas.microsoft.com/office/powerpoint/2010/main" val="33860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barn&#10;&#10;Description automatically generated">
            <a:extLst>
              <a:ext uri="{FF2B5EF4-FFF2-40B4-BE49-F238E27FC236}">
                <a16:creationId xmlns:a16="http://schemas.microsoft.com/office/drawing/2014/main" id="{29FD95CD-E87A-408D-9E6A-E99E585D680B}"/>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2213" r="-1" b="-1"/>
          <a:stretch/>
        </p:blipFill>
        <p:spPr>
          <a:xfrm>
            <a:off x="4547937" y="-5"/>
            <a:ext cx="7644062" cy="3681406"/>
          </a:xfrm>
          <a:prstGeom prst="rect">
            <a:avLst/>
          </a:prstGeom>
        </p:spPr>
      </p:pic>
      <p:pic>
        <p:nvPicPr>
          <p:cNvPr id="8" name="Picture 7" descr="A circuit board&#10;&#10;Description automatically generated">
            <a:extLst>
              <a:ext uri="{FF2B5EF4-FFF2-40B4-BE49-F238E27FC236}">
                <a16:creationId xmlns:a16="http://schemas.microsoft.com/office/drawing/2014/main" id="{DCE89E81-9374-42A3-83F4-AD66BAEC4C0F}"/>
              </a:ext>
            </a:extLst>
          </p:cNvPr>
          <p:cNvPicPr>
            <a:picLocks noChangeAspect="1"/>
          </p:cNvPicPr>
          <p:nvPr/>
        </p:nvPicPr>
        <p:blipFill rotWithShape="1">
          <a:blip r:embed="rId3">
            <a:extLst>
              <a:ext uri="{28A0092B-C50C-407E-A947-70E740481C1C}">
                <a14:useLocalDpi xmlns:a14="http://schemas.microsoft.com/office/drawing/2010/main" val="0"/>
              </a:ext>
            </a:extLst>
          </a:blip>
          <a:srcRect l="7807" r="24813" b="-2"/>
          <a:stretch/>
        </p:blipFill>
        <p:spPr>
          <a:xfrm>
            <a:off x="4547938" y="3681409"/>
            <a:ext cx="7644062" cy="3176595"/>
          </a:xfrm>
          <a:prstGeom prst="rect">
            <a:avLst/>
          </a:prstGeom>
        </p:spPr>
      </p:pic>
      <p:sp>
        <p:nvSpPr>
          <p:cNvPr id="15" name="Rectangle 14">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3DC33-68E0-4249-8381-5D694883D92A}"/>
              </a:ext>
            </a:extLst>
          </p:cNvPr>
          <p:cNvSpPr>
            <a:spLocks noGrp="1"/>
          </p:cNvSpPr>
          <p:nvPr>
            <p:ph type="ctrTitle"/>
          </p:nvPr>
        </p:nvSpPr>
        <p:spPr>
          <a:xfrm>
            <a:off x="838200" y="1115219"/>
            <a:ext cx="5395912" cy="2387600"/>
          </a:xfrm>
        </p:spPr>
        <p:txBody>
          <a:bodyPr>
            <a:normAutofit/>
          </a:bodyPr>
          <a:lstStyle/>
          <a:p>
            <a:pPr algn="l"/>
            <a:r>
              <a:rPr lang="en-US" sz="5000">
                <a:solidFill>
                  <a:schemeClr val="bg1"/>
                </a:solidFill>
              </a:rPr>
              <a:t>Real Estate Analysis</a:t>
            </a:r>
          </a:p>
        </p:txBody>
      </p:sp>
      <p:sp>
        <p:nvSpPr>
          <p:cNvPr id="3" name="Subtitle 2">
            <a:extLst>
              <a:ext uri="{FF2B5EF4-FFF2-40B4-BE49-F238E27FC236}">
                <a16:creationId xmlns:a16="http://schemas.microsoft.com/office/drawing/2014/main" id="{72C0F38A-B9D1-40A1-8871-C2AEAEDBACD6}"/>
              </a:ext>
            </a:extLst>
          </p:cNvPr>
          <p:cNvSpPr>
            <a:spLocks noGrp="1"/>
          </p:cNvSpPr>
          <p:nvPr>
            <p:ph type="subTitle" idx="1"/>
          </p:nvPr>
        </p:nvSpPr>
        <p:spPr>
          <a:xfrm>
            <a:off x="838200" y="3902075"/>
            <a:ext cx="5395912" cy="1655762"/>
          </a:xfrm>
        </p:spPr>
        <p:txBody>
          <a:bodyPr>
            <a:normAutofit/>
          </a:bodyPr>
          <a:lstStyle/>
          <a:p>
            <a:pPr algn="l"/>
            <a:r>
              <a:rPr lang="en-US" sz="2000">
                <a:solidFill>
                  <a:schemeClr val="bg1"/>
                </a:solidFill>
              </a:rPr>
              <a:t>San Francisco Bay Area</a:t>
            </a:r>
          </a:p>
        </p:txBody>
      </p:sp>
      <p:cxnSp>
        <p:nvCxnSpPr>
          <p:cNvPr id="17" name="Straight Connector 16">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10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267984" y="483372"/>
            <a:ext cx="3667039" cy="960939"/>
          </a:xfrm>
        </p:spPr>
        <p:txBody>
          <a:bodyPr>
            <a:normAutofit/>
          </a:bodyPr>
          <a:lstStyle/>
          <a:p>
            <a:r>
              <a:rPr lang="en-US" sz="2800"/>
              <a:t>Price per Sq. Ft. by Zip Code – South Bay</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18D9CDB-EDC0-0444-9BAA-87CEBC6F1D45}"/>
              </a:ext>
            </a:extLst>
          </p:cNvPr>
          <p:cNvSpPr>
            <a:spLocks noGrp="1"/>
          </p:cNvSpPr>
          <p:nvPr>
            <p:ph idx="1"/>
          </p:nvPr>
        </p:nvSpPr>
        <p:spPr/>
        <p:txBody>
          <a:bodyPr/>
          <a:lstStyle/>
          <a:p>
            <a:pPr marL="0" indent="0">
              <a:buNone/>
            </a:pPr>
            <a:endParaRPr lang="en-US"/>
          </a:p>
          <a:p>
            <a:pPr marL="0" indent="0">
              <a:buNone/>
            </a:pPr>
            <a:endParaRPr lang="en-US"/>
          </a:p>
        </p:txBody>
      </p:sp>
      <p:sp>
        <p:nvSpPr>
          <p:cNvPr id="7" name="TextBox 6">
            <a:extLst>
              <a:ext uri="{FF2B5EF4-FFF2-40B4-BE49-F238E27FC236}">
                <a16:creationId xmlns:a16="http://schemas.microsoft.com/office/drawing/2014/main" id="{FB84D0AC-E35D-4704-A276-9ED7A26340A8}"/>
              </a:ext>
            </a:extLst>
          </p:cNvPr>
          <p:cNvSpPr txBox="1"/>
          <p:nvPr/>
        </p:nvSpPr>
        <p:spPr>
          <a:xfrm>
            <a:off x="146625" y="1348458"/>
            <a:ext cx="4392209" cy="5262979"/>
          </a:xfrm>
          <a:prstGeom prst="rect">
            <a:avLst/>
          </a:prstGeom>
          <a:noFill/>
        </p:spPr>
        <p:txBody>
          <a:bodyPr wrap="square" rtlCol="0" anchor="t">
            <a:spAutoFit/>
          </a:bodyPr>
          <a:lstStyle/>
          <a:p>
            <a:pPr>
              <a:defRPr/>
            </a:pPr>
            <a:r>
              <a:rPr lang="en-US" sz="1600" b="1" kern="0"/>
              <a:t>          </a:t>
            </a:r>
            <a:r>
              <a:rPr kumimoji="0" lang="en-US" sz="1600" b="1" i="0" u="none" strike="noStrike" kern="0" cap="none" spc="0" normalizeH="0" baseline="0" noProof="0">
                <a:ln>
                  <a:noFill/>
                </a:ln>
                <a:effectLst/>
                <a:uLnTx/>
                <a:uFillTx/>
              </a:rPr>
              <a:t> </a:t>
            </a:r>
            <a:r>
              <a:rPr kumimoji="0" lang="en-US" sz="1600" b="0" i="0" u="none" strike="noStrike" kern="0" cap="none" spc="0" normalizeH="0" baseline="0" noProof="0">
                <a:ln>
                  <a:noFill/>
                </a:ln>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indent="-285750">
              <a:buFont typeface="Arial" panose="020B0604020202020204" pitchFamily="34" charset="0"/>
              <a:buChar char="•"/>
            </a:pPr>
            <a:r>
              <a:rPr lang="en-US" sz="1600" kern="0"/>
              <a:t>Extracted Price of Sunnyvale and Mountain View, divided it by Living Sq. Ft.  for calculating Price per sq. ft.  </a:t>
            </a:r>
            <a:endParaRPr lang="en-US" sz="1600" kern="0">
              <a:cs typeface="Calibri"/>
            </a:endParaRPr>
          </a:p>
          <a:p>
            <a:pPr marL="285750" lvl="0" indent="-285750">
              <a:buFont typeface="Arial" panose="020B0604020202020204" pitchFamily="34" charset="0"/>
              <a:buChar char="•"/>
            </a:pPr>
            <a:r>
              <a:rPr lang="en-US" sz="1600" kern="0"/>
              <a:t>Calculated mean and median price per sq. ft.</a:t>
            </a:r>
            <a:endParaRPr lang="en-US" sz="1600" kern="0">
              <a:cs typeface="Calibri"/>
            </a:endParaRPr>
          </a:p>
          <a:p>
            <a:pPr marL="285750" indent="-285750">
              <a:buFont typeface="Arial" panose="020B0604020202020204" pitchFamily="34" charset="0"/>
              <a:buChar char="•"/>
            </a:pPr>
            <a:r>
              <a:rPr lang="en-US" sz="1600" kern="0"/>
              <a:t>Group price per sq. ft  by  Zip Code</a:t>
            </a:r>
            <a:endParaRPr lang="en-US" sz="1600" kern="0">
              <a:cs typeface="Calibri"/>
            </a:endParaRPr>
          </a:p>
          <a:p>
            <a:pPr marL="285750" indent="-285750">
              <a:buFont typeface="Arial" panose="020B0604020202020204" pitchFamily="34" charset="0"/>
              <a:buChar char="•"/>
            </a:pPr>
            <a:r>
              <a:rPr lang="en-US" sz="1600" kern="0"/>
              <a:t>Plot grouped bar chart of  mean and median price per sq. ft. by Zip Code.</a:t>
            </a:r>
            <a:endParaRPr kumimoji="0" lang="en-US" sz="1600" b="1" i="0" u="none" strike="noStrike" kern="0" cap="none" spc="0" normalizeH="0" baseline="0" noProof="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a:defRPr/>
            </a:pPr>
            <a:r>
              <a:rPr lang="en-US" sz="1600" b="1" kern="0"/>
              <a:t>          </a:t>
            </a:r>
            <a:r>
              <a:rPr kumimoji="0" lang="en-US" sz="1600" b="1" i="0" u="none" strike="noStrike" kern="0" cap="none" spc="0" normalizeH="0" baseline="0" noProof="0">
                <a:ln>
                  <a:noFill/>
                </a:ln>
                <a:effectLst/>
                <a:uLnTx/>
                <a:uFillTx/>
              </a:rPr>
              <a:t> </a:t>
            </a:r>
            <a:r>
              <a:rPr kumimoji="0" lang="en-US" sz="1600" b="0" i="0" u="none" strike="noStrike" kern="0" cap="none" spc="0" normalizeH="0" baseline="0" noProof="0">
                <a:ln>
                  <a:noFill/>
                </a:ln>
                <a:effectLst/>
                <a:uLnTx/>
                <a:uFillTx/>
              </a:rPr>
              <a:t>ANALYSIS</a:t>
            </a:r>
            <a:br>
              <a:rPr lang="en-US" sz="1600" b="1" i="0" u="none" strike="noStrike" kern="0" cap="none" spc="0" normalizeH="0" baseline="0" noProof="0">
                <a:ln>
                  <a:noFill/>
                </a:ln>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t>Highest mean and median price per sq. ft. is $1397.5. Corporate offices of Google, LinkedIn and Intuit are in neighboring areas and this might be the reason for higher prices.</a:t>
            </a:r>
            <a:endParaRPr lang="en-US" sz="1600" kern="0">
              <a:cs typeface="Calibri"/>
            </a:endParaRPr>
          </a:p>
          <a:p>
            <a:pPr marL="285750" indent="-285750">
              <a:buFont typeface="Arial" panose="020B0604020202020204" pitchFamily="34" charset="0"/>
              <a:buChar char="•"/>
            </a:pPr>
            <a:r>
              <a:rPr lang="en-US" sz="1600" kern="0"/>
              <a:t>Highest median price per sq. ft.  in East Bay is 759 whereas in South Bay it is 1397.5. Lowest median price in  East Bay is 617 and in South Bay it is 829. It can be concluded that South Bay has higher price sq. ft.</a:t>
            </a:r>
            <a:endParaRPr lang="en-US" sz="1600" kern="0">
              <a:cs typeface="Calibri"/>
            </a:endParaRPr>
          </a:p>
        </p:txBody>
      </p:sp>
      <p:grpSp>
        <p:nvGrpSpPr>
          <p:cNvPr id="8" name="Group 7">
            <a:extLst>
              <a:ext uri="{FF2B5EF4-FFF2-40B4-BE49-F238E27FC236}">
                <a16:creationId xmlns:a16="http://schemas.microsoft.com/office/drawing/2014/main" id="{D651A1A3-4983-4E1D-BD0D-C0C6DA64287D}"/>
              </a:ext>
            </a:extLst>
          </p:cNvPr>
          <p:cNvGrpSpPr/>
          <p:nvPr/>
        </p:nvGrpSpPr>
        <p:grpSpPr>
          <a:xfrm>
            <a:off x="106021" y="1287906"/>
            <a:ext cx="603444" cy="603444"/>
            <a:chOff x="132899" y="1651155"/>
            <a:chExt cx="603444" cy="603444"/>
          </a:xfrm>
        </p:grpSpPr>
        <p:sp>
          <p:nvSpPr>
            <p:cNvPr id="11" name="Oval 10">
              <a:extLst>
                <a:ext uri="{FF2B5EF4-FFF2-40B4-BE49-F238E27FC236}">
                  <a16:creationId xmlns:a16="http://schemas.microsoft.com/office/drawing/2014/main" id="{300963C3-2C5E-479A-956F-BEDF08A7BAED}"/>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2" name="Graphic 11" descr="Decision chart">
              <a:extLst>
                <a:ext uri="{FF2B5EF4-FFF2-40B4-BE49-F238E27FC236}">
                  <a16:creationId xmlns:a16="http://schemas.microsoft.com/office/drawing/2014/main" id="{87F880AA-CD75-430A-B7F2-930D0DF43B94}"/>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1800418"/>
              <a:ext cx="302788" cy="302788"/>
            </a:xfrm>
            <a:prstGeom prst="rect">
              <a:avLst/>
            </a:prstGeom>
          </p:spPr>
        </p:pic>
      </p:grpSp>
      <p:grpSp>
        <p:nvGrpSpPr>
          <p:cNvPr id="13" name="Group 12">
            <a:extLst>
              <a:ext uri="{FF2B5EF4-FFF2-40B4-BE49-F238E27FC236}">
                <a16:creationId xmlns:a16="http://schemas.microsoft.com/office/drawing/2014/main" id="{462C2E5C-F764-4594-802A-7181DC466595}"/>
              </a:ext>
            </a:extLst>
          </p:cNvPr>
          <p:cNvGrpSpPr/>
          <p:nvPr/>
        </p:nvGrpSpPr>
        <p:grpSpPr>
          <a:xfrm>
            <a:off x="107086" y="3699974"/>
            <a:ext cx="603444" cy="603444"/>
            <a:chOff x="132899" y="4375305"/>
            <a:chExt cx="603444" cy="603444"/>
          </a:xfrm>
        </p:grpSpPr>
        <p:sp>
          <p:nvSpPr>
            <p:cNvPr id="14" name="Oval 13">
              <a:extLst>
                <a:ext uri="{FF2B5EF4-FFF2-40B4-BE49-F238E27FC236}">
                  <a16:creationId xmlns:a16="http://schemas.microsoft.com/office/drawing/2014/main" id="{B0F9217D-3543-4AEC-9DB6-8C316670DB58}"/>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5" name="Graphic 14" descr="Statistics">
              <a:extLst>
                <a:ext uri="{FF2B5EF4-FFF2-40B4-BE49-F238E27FC236}">
                  <a16:creationId xmlns:a16="http://schemas.microsoft.com/office/drawing/2014/main" id="{A42CB38A-26BA-4AF6-B676-CC53E417BC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4524568"/>
              <a:ext cx="302788" cy="302788"/>
            </a:xfrm>
            <a:prstGeom prst="rect">
              <a:avLst/>
            </a:prstGeom>
          </p:spPr>
        </p:pic>
      </p:grpSp>
      <p:pic>
        <p:nvPicPr>
          <p:cNvPr id="4" name="Picture 4" descr="A screenshot of a cell phone&#10;&#10;Description generated with very high confidence">
            <a:extLst>
              <a:ext uri="{FF2B5EF4-FFF2-40B4-BE49-F238E27FC236}">
                <a16:creationId xmlns:a16="http://schemas.microsoft.com/office/drawing/2014/main" id="{9B7AFCE2-E7F1-48BA-A290-3D3A95032772}"/>
              </a:ext>
            </a:extLst>
          </p:cNvPr>
          <p:cNvPicPr>
            <a:picLocks noChangeAspect="1"/>
          </p:cNvPicPr>
          <p:nvPr/>
        </p:nvPicPr>
        <p:blipFill>
          <a:blip r:embed="rId6"/>
          <a:stretch>
            <a:fillRect/>
          </a:stretch>
        </p:blipFill>
        <p:spPr>
          <a:xfrm>
            <a:off x="4638261" y="-2893"/>
            <a:ext cx="7553738" cy="6824031"/>
          </a:xfrm>
          <a:prstGeom prst="rect">
            <a:avLst/>
          </a:prstGeom>
        </p:spPr>
      </p:pic>
    </p:spTree>
    <p:extLst>
      <p:ext uri="{BB962C8B-B14F-4D97-AF65-F5344CB8AC3E}">
        <p14:creationId xmlns:p14="http://schemas.microsoft.com/office/powerpoint/2010/main" val="8352863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254218" y="268933"/>
            <a:ext cx="3667039" cy="1224553"/>
          </a:xfrm>
        </p:spPr>
        <p:txBody>
          <a:bodyPr>
            <a:normAutofit/>
          </a:bodyPr>
          <a:lstStyle/>
          <a:p>
            <a:r>
              <a:rPr lang="en-US" sz="2800"/>
              <a:t>Age of Ownership by No. of Beds</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7D3474B-8AEC-4CF8-8D6D-AE364E61EDFD}"/>
              </a:ext>
            </a:extLst>
          </p:cNvPr>
          <p:cNvSpPr txBox="1"/>
          <p:nvPr/>
        </p:nvSpPr>
        <p:spPr>
          <a:xfrm>
            <a:off x="242733" y="1835863"/>
            <a:ext cx="4392209" cy="427809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Scrape Sale History from HTML/JSON file</a:t>
            </a:r>
          </a:p>
          <a:p>
            <a:pPr marL="285750" lvl="0" indent="-285750">
              <a:buFont typeface="Arial" panose="020B0604020202020204" pitchFamily="34" charset="0"/>
              <a:buChar char="•"/>
            </a:pPr>
            <a:r>
              <a:rPr lang="en-US" sz="1600" kern="0">
                <a:solidFill>
                  <a:prstClr val="white"/>
                </a:solidFill>
              </a:rPr>
              <a:t>Compute Years Owned by calculating period between consecutive sales</a:t>
            </a:r>
          </a:p>
          <a:p>
            <a:pPr marL="285750" lvl="0" indent="-285750">
              <a:buFont typeface="Arial" panose="020B0604020202020204" pitchFamily="34" charset="0"/>
              <a:buChar char="•"/>
            </a:pPr>
            <a:r>
              <a:rPr lang="en-US" sz="1600" kern="0">
                <a:solidFill>
                  <a:prstClr val="white"/>
                </a:solidFill>
              </a:rPr>
              <a:t>Group sales by No. of Beds</a:t>
            </a:r>
          </a:p>
          <a:p>
            <a:pPr marL="285750" lvl="0" indent="-285750">
              <a:buFont typeface="Arial" panose="020B0604020202020204" pitchFamily="34" charset="0"/>
              <a:buChar char="•"/>
            </a:pPr>
            <a:r>
              <a:rPr lang="en-US" sz="1600" kern="0">
                <a:solidFill>
                  <a:prstClr val="white"/>
                </a:solidFill>
              </a:rPr>
              <a:t>Plot a boxplot to show variation of Years Owned</a:t>
            </a: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As the No. of Beds increases median age of ownership also increases.</a:t>
            </a:r>
          </a:p>
          <a:p>
            <a:pPr marL="285750" lvl="0" indent="-285750">
              <a:buFont typeface="Arial" panose="020B0604020202020204" pitchFamily="34" charset="0"/>
              <a:buChar char="•"/>
            </a:pPr>
            <a:r>
              <a:rPr lang="en-US" sz="1600" kern="0">
                <a:solidFill>
                  <a:prstClr val="white"/>
                </a:solidFill>
              </a:rPr>
              <a:t>Typically 1 Bed and 2 Bed home-owners stay in the same property for 6 years</a:t>
            </a:r>
          </a:p>
          <a:p>
            <a:pPr marL="285750" lvl="0" indent="-285750">
              <a:buFont typeface="Arial" panose="020B0604020202020204" pitchFamily="34" charset="0"/>
              <a:buChar char="•"/>
            </a:pPr>
            <a:r>
              <a:rPr lang="en-US" sz="1600" kern="0">
                <a:solidFill>
                  <a:prstClr val="white"/>
                </a:solidFill>
              </a:rPr>
              <a:t>Conclusion: </a:t>
            </a:r>
            <a:r>
              <a:rPr lang="en-US" sz="1600" b="1" i="1" kern="0">
                <a:solidFill>
                  <a:prstClr val="white"/>
                </a:solidFill>
              </a:rPr>
              <a:t>The bigger the home, the longer the owner tends to live in it</a:t>
            </a:r>
            <a:r>
              <a:rPr lang="en-US" sz="1600" kern="0">
                <a:solidFill>
                  <a:prstClr val="white"/>
                </a:solidFill>
              </a:rPr>
              <a:t>.</a:t>
            </a:r>
          </a:p>
        </p:txBody>
      </p:sp>
      <p:grpSp>
        <p:nvGrpSpPr>
          <p:cNvPr id="9" name="Group 8">
            <a:extLst>
              <a:ext uri="{FF2B5EF4-FFF2-40B4-BE49-F238E27FC236}">
                <a16:creationId xmlns:a16="http://schemas.microsoft.com/office/drawing/2014/main" id="{7EF928AB-F070-420C-BD02-F898D4804753}"/>
              </a:ext>
            </a:extLst>
          </p:cNvPr>
          <p:cNvGrpSpPr/>
          <p:nvPr/>
        </p:nvGrpSpPr>
        <p:grpSpPr>
          <a:xfrm>
            <a:off x="106021" y="1644879"/>
            <a:ext cx="603444" cy="603444"/>
            <a:chOff x="132899" y="1651155"/>
            <a:chExt cx="603444" cy="603444"/>
          </a:xfrm>
        </p:grpSpPr>
        <p:sp>
          <p:nvSpPr>
            <p:cNvPr id="10" name="Oval 9">
              <a:extLst>
                <a:ext uri="{FF2B5EF4-FFF2-40B4-BE49-F238E27FC236}">
                  <a16:creationId xmlns:a16="http://schemas.microsoft.com/office/drawing/2014/main" id="{15C19DE4-1E00-48DB-B2EB-4397567DABA4}"/>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AF5A4360-D5C3-47C4-8E96-BB49D6F17F59}"/>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A41C7D26-B516-44B1-9E31-C1B34D48EFE6}"/>
              </a:ext>
            </a:extLst>
          </p:cNvPr>
          <p:cNvGrpSpPr/>
          <p:nvPr/>
        </p:nvGrpSpPr>
        <p:grpSpPr>
          <a:xfrm>
            <a:off x="107086" y="3883180"/>
            <a:ext cx="603444" cy="603444"/>
            <a:chOff x="132899" y="4375305"/>
            <a:chExt cx="603444" cy="603444"/>
          </a:xfrm>
        </p:grpSpPr>
        <p:sp>
          <p:nvSpPr>
            <p:cNvPr id="13" name="Oval 12">
              <a:extLst>
                <a:ext uri="{FF2B5EF4-FFF2-40B4-BE49-F238E27FC236}">
                  <a16:creationId xmlns:a16="http://schemas.microsoft.com/office/drawing/2014/main" id="{80E7B96D-1B5C-448E-8469-55D36ED8C5AB}"/>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2BD33EED-AE18-4732-814B-52B76F21E0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pic>
        <p:nvPicPr>
          <p:cNvPr id="5" name="Picture 4">
            <a:extLst>
              <a:ext uri="{FF2B5EF4-FFF2-40B4-BE49-F238E27FC236}">
                <a16:creationId xmlns:a16="http://schemas.microsoft.com/office/drawing/2014/main" id="{3102C731-0E07-4B2C-9A7F-985F44DE317E}"/>
              </a:ext>
            </a:extLst>
          </p:cNvPr>
          <p:cNvPicPr>
            <a:picLocks noChangeAspect="1"/>
          </p:cNvPicPr>
          <p:nvPr/>
        </p:nvPicPr>
        <p:blipFill>
          <a:blip r:embed="rId7"/>
          <a:stretch>
            <a:fillRect/>
          </a:stretch>
        </p:blipFill>
        <p:spPr>
          <a:xfrm>
            <a:off x="4947485" y="4375270"/>
            <a:ext cx="2447100" cy="2501968"/>
          </a:xfrm>
          <a:prstGeom prst="rect">
            <a:avLst/>
          </a:prstGeom>
        </p:spPr>
      </p:pic>
      <p:grpSp>
        <p:nvGrpSpPr>
          <p:cNvPr id="7" name="Group 6">
            <a:extLst>
              <a:ext uri="{FF2B5EF4-FFF2-40B4-BE49-F238E27FC236}">
                <a16:creationId xmlns:a16="http://schemas.microsoft.com/office/drawing/2014/main" id="{B382FCC5-F15B-4964-8027-3ABC9BEC7452}"/>
              </a:ext>
            </a:extLst>
          </p:cNvPr>
          <p:cNvGrpSpPr/>
          <p:nvPr/>
        </p:nvGrpSpPr>
        <p:grpSpPr>
          <a:xfrm>
            <a:off x="4918753" y="108816"/>
            <a:ext cx="4091118" cy="2078820"/>
            <a:chOff x="1409700" y="1047750"/>
            <a:chExt cx="9372600" cy="4762500"/>
          </a:xfrm>
        </p:grpSpPr>
        <p:pic>
          <p:nvPicPr>
            <p:cNvPr id="4" name="Picture 3">
              <a:extLst>
                <a:ext uri="{FF2B5EF4-FFF2-40B4-BE49-F238E27FC236}">
                  <a16:creationId xmlns:a16="http://schemas.microsoft.com/office/drawing/2014/main" id="{CAC492F2-16FE-406E-983F-574EFB968FC1}"/>
                </a:ext>
              </a:extLst>
            </p:cNvPr>
            <p:cNvPicPr>
              <a:picLocks noChangeAspect="1"/>
            </p:cNvPicPr>
            <p:nvPr/>
          </p:nvPicPr>
          <p:blipFill>
            <a:blip r:embed="rId8"/>
            <a:stretch>
              <a:fillRect/>
            </a:stretch>
          </p:blipFill>
          <p:spPr>
            <a:xfrm>
              <a:off x="1409700" y="1047750"/>
              <a:ext cx="9372600" cy="4762500"/>
            </a:xfrm>
            <a:prstGeom prst="rect">
              <a:avLst/>
            </a:prstGeom>
          </p:spPr>
        </p:pic>
        <p:pic>
          <p:nvPicPr>
            <p:cNvPr id="6" name="Picture 5">
              <a:extLst>
                <a:ext uri="{FF2B5EF4-FFF2-40B4-BE49-F238E27FC236}">
                  <a16:creationId xmlns:a16="http://schemas.microsoft.com/office/drawing/2014/main" id="{860AF95C-37A0-4904-A894-DCF58DFA947B}"/>
                </a:ext>
              </a:extLst>
            </p:cNvPr>
            <p:cNvPicPr>
              <a:picLocks noChangeAspect="1"/>
            </p:cNvPicPr>
            <p:nvPr/>
          </p:nvPicPr>
          <p:blipFill>
            <a:blip r:embed="rId9"/>
            <a:stretch>
              <a:fillRect/>
            </a:stretch>
          </p:blipFill>
          <p:spPr>
            <a:xfrm>
              <a:off x="1821183" y="5138211"/>
              <a:ext cx="2457450" cy="609600"/>
            </a:xfrm>
            <a:prstGeom prst="rect">
              <a:avLst/>
            </a:prstGeom>
          </p:spPr>
        </p:pic>
      </p:grpSp>
      <p:pic>
        <p:nvPicPr>
          <p:cNvPr id="15" name="Picture 14">
            <a:extLst>
              <a:ext uri="{FF2B5EF4-FFF2-40B4-BE49-F238E27FC236}">
                <a16:creationId xmlns:a16="http://schemas.microsoft.com/office/drawing/2014/main" id="{ED538E77-DDFD-4698-A064-C674ACC158EB}"/>
              </a:ext>
            </a:extLst>
          </p:cNvPr>
          <p:cNvPicPr>
            <a:picLocks noChangeAspect="1"/>
          </p:cNvPicPr>
          <p:nvPr/>
        </p:nvPicPr>
        <p:blipFill rotWithShape="1">
          <a:blip r:embed="rId10"/>
          <a:srcRect r="17909"/>
          <a:stretch/>
        </p:blipFill>
        <p:spPr>
          <a:xfrm>
            <a:off x="4918753" y="2187636"/>
            <a:ext cx="6257247" cy="2190175"/>
          </a:xfrm>
          <a:prstGeom prst="rect">
            <a:avLst/>
          </a:prstGeom>
        </p:spPr>
      </p:pic>
      <p:pic>
        <p:nvPicPr>
          <p:cNvPr id="18" name="Picture 2">
            <a:extLst>
              <a:ext uri="{FF2B5EF4-FFF2-40B4-BE49-F238E27FC236}">
                <a16:creationId xmlns:a16="http://schemas.microsoft.com/office/drawing/2014/main" id="{D57010CF-F824-448A-A290-2D9AAC192C0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0338" y="0"/>
            <a:ext cx="6910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4636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255284" y="311435"/>
            <a:ext cx="3667039" cy="1060921"/>
          </a:xfrm>
        </p:spPr>
        <p:txBody>
          <a:bodyPr>
            <a:normAutofit/>
          </a:bodyPr>
          <a:lstStyle/>
          <a:p>
            <a:r>
              <a:rPr lang="en-US" sz="2800"/>
              <a:t>Age of Ownership by Property Type</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a:extLst>
              <a:ext uri="{FF2B5EF4-FFF2-40B4-BE49-F238E27FC236}">
                <a16:creationId xmlns:a16="http://schemas.microsoft.com/office/drawing/2014/main" id="{6C251890-0F4E-4E3F-86BC-66010916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0571" y="0"/>
            <a:ext cx="7131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F8875C0-EA05-4CB6-87AD-1FD0CD4D1793}"/>
              </a:ext>
            </a:extLst>
          </p:cNvPr>
          <p:cNvSpPr txBox="1"/>
          <p:nvPr/>
        </p:nvSpPr>
        <p:spPr>
          <a:xfrm>
            <a:off x="242733" y="1835863"/>
            <a:ext cx="4392209" cy="3539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Extract Years Owned by calculating period between consecutive sales</a:t>
            </a:r>
          </a:p>
          <a:p>
            <a:pPr marL="285750" lvl="0" indent="-285750">
              <a:buFont typeface="Arial" panose="020B0604020202020204" pitchFamily="34" charset="0"/>
              <a:buChar char="•"/>
            </a:pPr>
            <a:r>
              <a:rPr lang="en-US" sz="1600" kern="0">
                <a:solidFill>
                  <a:prstClr val="white"/>
                </a:solidFill>
              </a:rPr>
              <a:t>Group sales by Property Type</a:t>
            </a:r>
          </a:p>
          <a:p>
            <a:pPr marL="285750" lvl="0" indent="-285750">
              <a:buFont typeface="Arial" panose="020B0604020202020204" pitchFamily="34" charset="0"/>
              <a:buChar char="•"/>
            </a:pPr>
            <a:r>
              <a:rPr lang="en-US" sz="1600" kern="0">
                <a:solidFill>
                  <a:prstClr val="white"/>
                </a:solidFill>
              </a:rPr>
              <a:t>Plot a violin plot to show variation of Years Owned</a:t>
            </a: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Majority of the Condo/Co-op and Townhouse owners seem to move on after 6-7 years.</a:t>
            </a:r>
          </a:p>
          <a:p>
            <a:pPr marL="285750" lvl="0" indent="-285750">
              <a:buFont typeface="Arial" panose="020B0604020202020204" pitchFamily="34" charset="0"/>
              <a:buChar char="•"/>
            </a:pPr>
            <a:r>
              <a:rPr lang="en-US" sz="1600" kern="0">
                <a:solidFill>
                  <a:prstClr val="white"/>
                </a:solidFill>
              </a:rPr>
              <a:t>We see a larger spread in Years Owned for Single Family and Multi-Family units</a:t>
            </a:r>
          </a:p>
        </p:txBody>
      </p:sp>
      <p:grpSp>
        <p:nvGrpSpPr>
          <p:cNvPr id="9" name="Group 8">
            <a:extLst>
              <a:ext uri="{FF2B5EF4-FFF2-40B4-BE49-F238E27FC236}">
                <a16:creationId xmlns:a16="http://schemas.microsoft.com/office/drawing/2014/main" id="{0F4A092D-0368-4163-B41C-E98AA463B6A0}"/>
              </a:ext>
            </a:extLst>
          </p:cNvPr>
          <p:cNvGrpSpPr/>
          <p:nvPr/>
        </p:nvGrpSpPr>
        <p:grpSpPr>
          <a:xfrm>
            <a:off x="106021" y="1644879"/>
            <a:ext cx="603444" cy="603444"/>
            <a:chOff x="132899" y="1651155"/>
            <a:chExt cx="603444" cy="603444"/>
          </a:xfrm>
        </p:grpSpPr>
        <p:sp>
          <p:nvSpPr>
            <p:cNvPr id="10" name="Oval 9">
              <a:extLst>
                <a:ext uri="{FF2B5EF4-FFF2-40B4-BE49-F238E27FC236}">
                  <a16:creationId xmlns:a16="http://schemas.microsoft.com/office/drawing/2014/main" id="{B4456364-9935-44E7-A8F6-DF8BC10A1602}"/>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07D555D0-7FFC-4FE8-9169-69E88ED8063D}"/>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D59BD308-5F4D-4008-8549-A0CBEB9364BA}"/>
              </a:ext>
            </a:extLst>
          </p:cNvPr>
          <p:cNvGrpSpPr/>
          <p:nvPr/>
        </p:nvGrpSpPr>
        <p:grpSpPr>
          <a:xfrm>
            <a:off x="107086" y="3683155"/>
            <a:ext cx="603444" cy="603444"/>
            <a:chOff x="132899" y="4375305"/>
            <a:chExt cx="603444" cy="603444"/>
          </a:xfrm>
        </p:grpSpPr>
        <p:sp>
          <p:nvSpPr>
            <p:cNvPr id="13" name="Oval 12">
              <a:extLst>
                <a:ext uri="{FF2B5EF4-FFF2-40B4-BE49-F238E27FC236}">
                  <a16:creationId xmlns:a16="http://schemas.microsoft.com/office/drawing/2014/main" id="{5503B6E4-0404-4753-8049-969DF05B3D8A}"/>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46207F99-E5D9-40B0-8F13-9393D27BE5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42464377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E0ADC15-1833-40AF-9521-65291DA03CCC}"/>
              </a:ext>
            </a:extLst>
          </p:cNvPr>
          <p:cNvSpPr>
            <a:spLocks noGrp="1"/>
          </p:cNvSpPr>
          <p:nvPr>
            <p:ph type="title"/>
          </p:nvPr>
        </p:nvSpPr>
        <p:spPr>
          <a:xfrm>
            <a:off x="314326" y="323379"/>
            <a:ext cx="4019549" cy="6248871"/>
          </a:xfrm>
        </p:spPr>
        <p:txBody>
          <a:bodyPr>
            <a:normAutofit/>
          </a:bodyPr>
          <a:lstStyle/>
          <a:p>
            <a:r>
              <a:rPr lang="en-US" sz="3600"/>
              <a:t>Renting Vs Buying</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757824-2672-4861-A22F-9C67C393BED1}"/>
              </a:ext>
            </a:extLst>
          </p:cNvPr>
          <p:cNvSpPr txBox="1"/>
          <p:nvPr/>
        </p:nvSpPr>
        <p:spPr>
          <a:xfrm>
            <a:off x="4780217" y="636377"/>
            <a:ext cx="7267574" cy="2339102"/>
          </a:xfrm>
          <a:prstGeom prst="rect">
            <a:avLst/>
          </a:prstGeom>
          <a:noFill/>
        </p:spPr>
        <p:txBody>
          <a:bodyPr wrap="square" rtlCol="0">
            <a:spAutoFit/>
          </a:bodyPr>
          <a:lstStyle/>
          <a:p>
            <a:r>
              <a:rPr lang="en-US" b="1">
                <a:solidFill>
                  <a:schemeClr val="bg1"/>
                </a:solidFill>
              </a:rPr>
              <a:t>COST OF RENTING OVER TIME:</a:t>
            </a:r>
          </a:p>
          <a:p>
            <a:pPr marL="342900" indent="-342900">
              <a:buFont typeface="+mj-lt"/>
              <a:buAutoNum type="arabicPeriod"/>
            </a:pPr>
            <a:r>
              <a:rPr lang="en-US" sz="1600">
                <a:solidFill>
                  <a:schemeClr val="bg1"/>
                </a:solidFill>
              </a:rPr>
              <a:t>Rent Paid over the years - </a:t>
            </a:r>
            <a:br>
              <a:rPr lang="en-US" sz="1600">
                <a:solidFill>
                  <a:schemeClr val="bg1"/>
                </a:solidFill>
              </a:rPr>
            </a:br>
            <a:r>
              <a:rPr lang="en-US" sz="1600">
                <a:solidFill>
                  <a:schemeClr val="bg1"/>
                </a:solidFill>
                <a:latin typeface="Consolas" panose="020B0609020204030204" pitchFamily="49" charset="0"/>
              </a:rPr>
              <a:t>X = [rent, rent*(1+rentHike), rent*(1+rentHike)</a:t>
            </a:r>
            <a:r>
              <a:rPr lang="en-US" sz="1600" baseline="30000">
                <a:solidFill>
                  <a:schemeClr val="bg1"/>
                </a:solidFill>
                <a:latin typeface="Consolas" panose="020B0609020204030204" pitchFamily="49" charset="0"/>
              </a:rPr>
              <a:t>2</a:t>
            </a:r>
            <a:r>
              <a:rPr lang="en-US" sz="1600">
                <a:solidFill>
                  <a:schemeClr val="bg1"/>
                </a:solidFill>
                <a:latin typeface="Consolas" panose="020B0609020204030204" pitchFamily="49" charset="0"/>
              </a:rPr>
              <a:t>, ...]</a:t>
            </a:r>
            <a:br>
              <a:rPr lang="en-US" sz="1600">
                <a:solidFill>
                  <a:schemeClr val="bg1"/>
                </a:solidFill>
                <a:latin typeface="Consolas" panose="020B0609020204030204" pitchFamily="49" charset="0"/>
              </a:rPr>
            </a:br>
            <a:r>
              <a:rPr lang="en-US" sz="1600">
                <a:solidFill>
                  <a:schemeClr val="bg1"/>
                </a:solidFill>
              </a:rPr>
              <a:t>where,</a:t>
            </a:r>
            <a:br>
              <a:rPr lang="en-US" sz="1600">
                <a:solidFill>
                  <a:schemeClr val="bg1"/>
                </a:solidFill>
                <a:latin typeface="Consolas" panose="020B0609020204030204" pitchFamily="49" charset="0"/>
              </a:rPr>
            </a:br>
            <a:r>
              <a:rPr lang="en-US" sz="1600">
                <a:solidFill>
                  <a:schemeClr val="bg1"/>
                </a:solidFill>
                <a:latin typeface="Consolas" panose="020B0609020204030204" pitchFamily="49" charset="0"/>
              </a:rPr>
              <a:t>	rent</a:t>
            </a:r>
            <a:r>
              <a:rPr lang="en-US" sz="1600">
                <a:solidFill>
                  <a:schemeClr val="bg1"/>
                </a:solidFill>
              </a:rPr>
              <a:t> = Average annual rent </a:t>
            </a:r>
            <a:r>
              <a:rPr lang="en-US" sz="1600">
                <a:solidFill>
                  <a:srgbClr val="FF0000"/>
                </a:solidFill>
              </a:rPr>
              <a:t>(Scrape from bestplaces.net)</a:t>
            </a:r>
            <a:br>
              <a:rPr lang="en-US" sz="1600">
                <a:solidFill>
                  <a:schemeClr val="bg1"/>
                </a:solidFill>
                <a:latin typeface="Consolas" panose="020B0609020204030204" pitchFamily="49" charset="0"/>
              </a:rPr>
            </a:br>
            <a:r>
              <a:rPr lang="en-US" sz="1600">
                <a:solidFill>
                  <a:schemeClr val="bg1"/>
                </a:solidFill>
                <a:latin typeface="Consolas" panose="020B0609020204030204" pitchFamily="49" charset="0"/>
              </a:rPr>
              <a:t>	</a:t>
            </a:r>
            <a:r>
              <a:rPr lang="en-US" sz="1600" err="1">
                <a:solidFill>
                  <a:schemeClr val="bg1"/>
                </a:solidFill>
                <a:latin typeface="Consolas" panose="020B0609020204030204" pitchFamily="49" charset="0"/>
              </a:rPr>
              <a:t>rentHike</a:t>
            </a:r>
            <a:r>
              <a:rPr lang="en-US" sz="1600">
                <a:solidFill>
                  <a:schemeClr val="bg1"/>
                </a:solidFill>
              </a:rPr>
              <a:t> = Rent Appreciation Rate </a:t>
            </a:r>
            <a:r>
              <a:rPr lang="en-US" sz="1600">
                <a:solidFill>
                  <a:srgbClr val="FF0000"/>
                </a:solidFill>
              </a:rPr>
              <a:t>( = 3% )</a:t>
            </a:r>
          </a:p>
          <a:p>
            <a:pPr marL="342900" indent="-342900">
              <a:buFont typeface="+mj-lt"/>
              <a:buAutoNum type="arabicPeriod"/>
            </a:pPr>
            <a:endParaRPr lang="en-US" sz="1600">
              <a:solidFill>
                <a:schemeClr val="bg1"/>
              </a:solidFill>
              <a:latin typeface="Consolas" panose="020B0609020204030204" pitchFamily="49" charset="0"/>
            </a:endParaRPr>
          </a:p>
          <a:p>
            <a:pPr marL="342900" indent="-342900">
              <a:buFont typeface="+mj-lt"/>
              <a:buAutoNum type="arabicPeriod"/>
            </a:pPr>
            <a:r>
              <a:rPr lang="en-US" sz="1600">
                <a:solidFill>
                  <a:schemeClr val="bg1"/>
                </a:solidFill>
              </a:rPr>
              <a:t>Total Cost of Renting over the years - </a:t>
            </a:r>
            <a:br>
              <a:rPr lang="en-US" sz="1600">
                <a:solidFill>
                  <a:schemeClr val="bg1"/>
                </a:solidFill>
              </a:rPr>
            </a:br>
            <a:r>
              <a:rPr lang="en-US" sz="1600">
                <a:solidFill>
                  <a:schemeClr val="bg1"/>
                </a:solidFill>
              </a:rPr>
              <a:t>Y = </a:t>
            </a:r>
            <a:r>
              <a:rPr lang="en-US" sz="1600">
                <a:solidFill>
                  <a:schemeClr val="bg1"/>
                </a:solidFill>
                <a:latin typeface="Consolas" panose="020B0609020204030204" pitchFamily="49" charset="0"/>
              </a:rPr>
              <a:t>[(X</a:t>
            </a:r>
            <a:r>
              <a:rPr lang="en-US" sz="1600" baseline="-25000">
                <a:solidFill>
                  <a:schemeClr val="bg1"/>
                </a:solidFill>
                <a:latin typeface="Consolas" panose="020B0609020204030204" pitchFamily="49" charset="0"/>
              </a:rPr>
              <a:t>0</a:t>
            </a:r>
            <a:r>
              <a:rPr lang="en-US" sz="1600">
                <a:solidFill>
                  <a:schemeClr val="bg1"/>
                </a:solidFill>
                <a:latin typeface="Consolas" panose="020B0609020204030204" pitchFamily="49" charset="0"/>
              </a:rPr>
              <a:t>),</a:t>
            </a:r>
            <a:r>
              <a:rPr lang="en-US" sz="1600" baseline="-25000">
                <a:solidFill>
                  <a:schemeClr val="bg1"/>
                </a:solidFill>
                <a:latin typeface="Consolas" panose="020B0609020204030204" pitchFamily="49" charset="0"/>
              </a:rPr>
              <a:t> </a:t>
            </a:r>
            <a:r>
              <a:rPr lang="en-US" sz="1600">
                <a:solidFill>
                  <a:schemeClr val="bg1"/>
                </a:solidFill>
                <a:latin typeface="Consolas" panose="020B0609020204030204" pitchFamily="49" charset="0"/>
              </a:rPr>
              <a:t>(X</a:t>
            </a:r>
            <a:r>
              <a:rPr lang="en-US" sz="1600" baseline="-25000">
                <a:solidFill>
                  <a:schemeClr val="bg1"/>
                </a:solidFill>
                <a:latin typeface="Consolas" panose="020B0609020204030204" pitchFamily="49" charset="0"/>
              </a:rPr>
              <a:t>0</a:t>
            </a:r>
            <a:r>
              <a:rPr lang="en-US" sz="1600">
                <a:solidFill>
                  <a:schemeClr val="bg1"/>
                </a:solidFill>
                <a:latin typeface="Consolas" panose="020B0609020204030204" pitchFamily="49" charset="0"/>
              </a:rPr>
              <a:t>+X</a:t>
            </a:r>
            <a:r>
              <a:rPr lang="en-US" sz="1600" baseline="-25000">
                <a:solidFill>
                  <a:schemeClr val="bg1"/>
                </a:solidFill>
                <a:latin typeface="Consolas" panose="020B0609020204030204" pitchFamily="49" charset="0"/>
              </a:rPr>
              <a:t>1</a:t>
            </a:r>
            <a:r>
              <a:rPr lang="en-US" sz="1600">
                <a:solidFill>
                  <a:schemeClr val="bg1"/>
                </a:solidFill>
                <a:latin typeface="Consolas" panose="020B0609020204030204" pitchFamily="49" charset="0"/>
              </a:rPr>
              <a:t>), (X</a:t>
            </a:r>
            <a:r>
              <a:rPr lang="en-US" sz="1600" baseline="-25000">
                <a:solidFill>
                  <a:schemeClr val="bg1"/>
                </a:solidFill>
                <a:latin typeface="Consolas" panose="020B0609020204030204" pitchFamily="49" charset="0"/>
              </a:rPr>
              <a:t>0</a:t>
            </a:r>
            <a:r>
              <a:rPr lang="en-US" sz="1600">
                <a:solidFill>
                  <a:schemeClr val="bg1"/>
                </a:solidFill>
                <a:latin typeface="Consolas" panose="020B0609020204030204" pitchFamily="49" charset="0"/>
              </a:rPr>
              <a:t>+X</a:t>
            </a:r>
            <a:r>
              <a:rPr lang="en-US" sz="1600" baseline="-25000">
                <a:solidFill>
                  <a:schemeClr val="bg1"/>
                </a:solidFill>
                <a:latin typeface="Consolas" panose="020B0609020204030204" pitchFamily="49" charset="0"/>
              </a:rPr>
              <a:t>1</a:t>
            </a:r>
            <a:r>
              <a:rPr lang="en-US" sz="1600">
                <a:solidFill>
                  <a:schemeClr val="bg1"/>
                </a:solidFill>
                <a:latin typeface="Consolas" panose="020B0609020204030204" pitchFamily="49" charset="0"/>
              </a:rPr>
              <a:t>+X</a:t>
            </a:r>
            <a:r>
              <a:rPr lang="en-US" sz="1600" baseline="-25000">
                <a:solidFill>
                  <a:schemeClr val="bg1"/>
                </a:solidFill>
                <a:latin typeface="Consolas" panose="020B0609020204030204" pitchFamily="49" charset="0"/>
              </a:rPr>
              <a:t>2</a:t>
            </a:r>
            <a:r>
              <a:rPr lang="en-US" sz="1600">
                <a:solidFill>
                  <a:schemeClr val="bg1"/>
                </a:solidFill>
                <a:latin typeface="Consolas" panose="020B0609020204030204" pitchFamily="49" charset="0"/>
              </a:rPr>
              <a:t>), … ]</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BCFA265-BDB6-45DB-BB0A-B6F775C42B2F}"/>
                  </a:ext>
                </a:extLst>
              </p:cNvPr>
              <p:cNvSpPr txBox="1"/>
              <p:nvPr/>
            </p:nvSpPr>
            <p:spPr>
              <a:xfrm>
                <a:off x="4780217" y="3268549"/>
                <a:ext cx="7267574" cy="2983381"/>
              </a:xfrm>
              <a:prstGeom prst="rect">
                <a:avLst/>
              </a:prstGeom>
              <a:noFill/>
            </p:spPr>
            <p:txBody>
              <a:bodyPr wrap="square" rtlCol="0">
                <a:spAutoFit/>
              </a:bodyPr>
              <a:lstStyle/>
              <a:p>
                <a:r>
                  <a:rPr lang="en-US" b="1">
                    <a:solidFill>
                      <a:schemeClr val="bg1"/>
                    </a:solidFill>
                  </a:rPr>
                  <a:t>COST OF BUYING OVER TIME:</a:t>
                </a:r>
              </a:p>
              <a:p>
                <a:pPr marL="342900" indent="-342900">
                  <a:buFont typeface="+mj-lt"/>
                  <a:buAutoNum type="arabicPeriod"/>
                </a:pPr>
                <a:r>
                  <a:rPr lang="en-US" sz="1600">
                    <a:solidFill>
                      <a:schemeClr val="bg1"/>
                    </a:solidFill>
                  </a:rPr>
                  <a:t>Monthly Payment – </a:t>
                </a:r>
                <a14:m>
                  <m:oMath xmlns:m="http://schemas.openxmlformats.org/officeDocument/2006/math">
                    <m:r>
                      <m:rPr>
                        <m:sty m:val="p"/>
                      </m:rPr>
                      <a:rPr lang="en-US" sz="1600" b="0" i="0" smtClean="0">
                        <a:solidFill>
                          <a:schemeClr val="bg1"/>
                        </a:solidFill>
                        <a:latin typeface="Cambria Math" panose="02040503050406030204" pitchFamily="18" charset="0"/>
                      </a:rPr>
                      <m:t>M</m:t>
                    </m:r>
                    <m:r>
                      <a:rPr lang="en-US" sz="1600" b="0" i="0" smtClean="0">
                        <a:solidFill>
                          <a:schemeClr val="bg1"/>
                        </a:solidFill>
                        <a:latin typeface="Cambria Math" panose="02040503050406030204" pitchFamily="18" charset="0"/>
                      </a:rPr>
                      <m:t>=</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𝑃</m:t>
                        </m:r>
                        <m:r>
                          <a:rPr lang="en-US" sz="1600" b="0" i="1" smtClean="0">
                            <a:solidFill>
                              <a:schemeClr val="bg1"/>
                            </a:solidFill>
                            <a:latin typeface="Cambria Math" panose="02040503050406030204" pitchFamily="18" charset="0"/>
                          </a:rPr>
                          <m:t> −</m:t>
                        </m:r>
                        <m:r>
                          <a:rPr lang="en-US" sz="1600" b="0" i="1" smtClean="0">
                            <a:solidFill>
                              <a:schemeClr val="bg1"/>
                            </a:solidFill>
                            <a:latin typeface="Cambria Math" panose="02040503050406030204" pitchFamily="18" charset="0"/>
                          </a:rPr>
                          <m:t>𝐷</m:t>
                        </m:r>
                      </m:e>
                    </m:d>
                    <m:r>
                      <a:rPr lang="en-US" sz="1600" b="0" i="1" smtClean="0">
                        <a:solidFill>
                          <a:schemeClr val="bg1"/>
                        </a:solidFill>
                        <a:latin typeface="Cambria Math" panose="02040503050406030204" pitchFamily="18" charset="0"/>
                        <a:ea typeface="Cambria Math" panose="02040503050406030204" pitchFamily="18" charset="0"/>
                      </a:rPr>
                      <m:t>×</m:t>
                    </m:r>
                    <m:f>
                      <m:fPr>
                        <m:ctrlPr>
                          <a:rPr lang="en-US" sz="1600" b="0" i="1" smtClean="0">
                            <a:solidFill>
                              <a:schemeClr val="bg1"/>
                            </a:solidFill>
                            <a:latin typeface="Cambria Math" panose="02040503050406030204" pitchFamily="18" charset="0"/>
                            <a:ea typeface="Cambria Math" panose="02040503050406030204" pitchFamily="18" charset="0"/>
                          </a:rPr>
                        </m:ctrlPr>
                      </m:fPr>
                      <m:num>
                        <m:sSup>
                          <m:sSupPr>
                            <m:ctrlPr>
                              <a:rPr lang="en-US" sz="1600" i="1">
                                <a:solidFill>
                                  <a:schemeClr val="bg1"/>
                                </a:solidFill>
                                <a:latin typeface="Cambria Math" panose="02040503050406030204" pitchFamily="18" charset="0"/>
                                <a:ea typeface="Cambria Math" panose="02040503050406030204" pitchFamily="18" charset="0"/>
                              </a:rPr>
                            </m:ctrlPr>
                          </m:sSupPr>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1+</m:t>
                                </m:r>
                                <m:r>
                                  <a:rPr lang="en-US" sz="1600" i="1">
                                    <a:solidFill>
                                      <a:schemeClr val="bg1"/>
                                    </a:solidFill>
                                    <a:latin typeface="Cambria Math" panose="02040503050406030204" pitchFamily="18" charset="0"/>
                                    <a:ea typeface="Cambria Math" panose="02040503050406030204" pitchFamily="18" charset="0"/>
                                  </a:rPr>
                                  <m:t>𝑖</m:t>
                                </m:r>
                              </m:e>
                            </m:d>
                          </m:e>
                          <m:sup>
                            <m:r>
                              <a:rPr lang="en-US" sz="1600" i="1">
                                <a:solidFill>
                                  <a:schemeClr val="bg1"/>
                                </a:solidFill>
                                <a:latin typeface="Cambria Math" panose="02040503050406030204" pitchFamily="18" charset="0"/>
                                <a:ea typeface="Cambria Math" panose="02040503050406030204" pitchFamily="18" charset="0"/>
                              </a:rPr>
                              <m:t>𝑛</m:t>
                            </m:r>
                          </m:sup>
                        </m:sSup>
                      </m:num>
                      <m:den>
                        <m:d>
                          <m:dPr>
                            <m:ctrlPr>
                              <a:rPr lang="en-US" sz="1600" b="0" i="1" smtClean="0">
                                <a:solidFill>
                                  <a:schemeClr val="bg1"/>
                                </a:solidFill>
                                <a:latin typeface="Cambria Math" panose="02040503050406030204" pitchFamily="18" charset="0"/>
                                <a:ea typeface="Cambria Math" panose="02040503050406030204" pitchFamily="18" charset="0"/>
                              </a:rPr>
                            </m:ctrlPr>
                          </m:dPr>
                          <m:e>
                            <m:r>
                              <a:rPr lang="en-US" sz="1600" b="0" i="1" smtClean="0">
                                <a:solidFill>
                                  <a:schemeClr val="bg1"/>
                                </a:solidFill>
                                <a:latin typeface="Cambria Math" panose="02040503050406030204" pitchFamily="18" charset="0"/>
                                <a:ea typeface="Cambria Math" panose="02040503050406030204" pitchFamily="18" charset="0"/>
                              </a:rPr>
                              <m:t>1−</m:t>
                            </m:r>
                            <m:sSup>
                              <m:sSupPr>
                                <m:ctrlPr>
                                  <a:rPr lang="en-US" sz="1600" b="0" i="1" smtClean="0">
                                    <a:solidFill>
                                      <a:schemeClr val="bg1"/>
                                    </a:solidFill>
                                    <a:latin typeface="Cambria Math" panose="02040503050406030204" pitchFamily="18" charset="0"/>
                                    <a:ea typeface="Cambria Math" panose="02040503050406030204" pitchFamily="18" charset="0"/>
                                  </a:rPr>
                                </m:ctrlPr>
                              </m:sSupPr>
                              <m:e>
                                <m:d>
                                  <m:dPr>
                                    <m:ctrlPr>
                                      <a:rPr lang="en-US" sz="1600" i="1">
                                        <a:solidFill>
                                          <a:schemeClr val="bg1"/>
                                        </a:solidFill>
                                        <a:latin typeface="Cambria Math" panose="02040503050406030204" pitchFamily="18" charset="0"/>
                                        <a:ea typeface="Cambria Math" panose="02040503050406030204" pitchFamily="18" charset="0"/>
                                      </a:rPr>
                                    </m:ctrlPr>
                                  </m:dPr>
                                  <m:e>
                                    <m:r>
                                      <a:rPr lang="en-US" sz="1600" i="1">
                                        <a:solidFill>
                                          <a:schemeClr val="bg1"/>
                                        </a:solidFill>
                                        <a:latin typeface="Cambria Math" panose="02040503050406030204" pitchFamily="18" charset="0"/>
                                        <a:ea typeface="Cambria Math" panose="02040503050406030204" pitchFamily="18" charset="0"/>
                                      </a:rPr>
                                      <m:t>1+</m:t>
                                    </m:r>
                                    <m:r>
                                      <a:rPr lang="en-US" sz="1600" i="1">
                                        <a:solidFill>
                                          <a:schemeClr val="bg1"/>
                                        </a:solidFill>
                                        <a:latin typeface="Cambria Math" panose="02040503050406030204" pitchFamily="18" charset="0"/>
                                        <a:ea typeface="Cambria Math" panose="02040503050406030204" pitchFamily="18" charset="0"/>
                                      </a:rPr>
                                      <m:t>𝑖</m:t>
                                    </m:r>
                                  </m:e>
                                </m:d>
                              </m:e>
                              <m:sup>
                                <m:r>
                                  <a:rPr lang="en-US" sz="1600" b="0" i="1" smtClean="0">
                                    <a:solidFill>
                                      <a:schemeClr val="bg1"/>
                                    </a:solidFill>
                                    <a:latin typeface="Cambria Math" panose="02040503050406030204" pitchFamily="18" charset="0"/>
                                    <a:ea typeface="Cambria Math" panose="02040503050406030204" pitchFamily="18" charset="0"/>
                                  </a:rPr>
                                  <m:t>𝑛</m:t>
                                </m:r>
                              </m:sup>
                            </m:sSup>
                          </m:e>
                        </m:d>
                      </m:den>
                    </m:f>
                    <m:r>
                      <a:rPr lang="en-US" sz="1600" b="0" i="1" smtClean="0">
                        <a:solidFill>
                          <a:schemeClr val="bg1"/>
                        </a:solidFill>
                        <a:latin typeface="Cambria Math" panose="02040503050406030204" pitchFamily="18" charset="0"/>
                        <a:ea typeface="Cambria Math" panose="02040503050406030204" pitchFamily="18" charset="0"/>
                      </a:rPr>
                      <m:t> </m:t>
                    </m:r>
                  </m:oMath>
                </a14:m>
                <a:br>
                  <a:rPr lang="en-US" sz="1600" b="0">
                    <a:solidFill>
                      <a:schemeClr val="bg1"/>
                    </a:solidFill>
                    <a:ea typeface="Cambria Math" panose="02040503050406030204" pitchFamily="18" charset="0"/>
                  </a:rPr>
                </a:br>
                <a14:m>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𝑤h𝑒𝑟𝑒</m:t>
                    </m:r>
                    <m:r>
                      <a:rPr lang="en-US" sz="1600" b="0" i="1" smtClean="0">
                        <a:solidFill>
                          <a:schemeClr val="bg1"/>
                        </a:solidFill>
                        <a:latin typeface="Cambria Math" panose="02040503050406030204" pitchFamily="18" charset="0"/>
                        <a:ea typeface="Cambria Math" panose="02040503050406030204" pitchFamily="18" charset="0"/>
                      </a:rPr>
                      <m:t>,</m:t>
                    </m:r>
                  </m:oMath>
                </a14:m>
                <a:br>
                  <a:rPr lang="en-US" sz="1600" b="0">
                    <a:solidFill>
                      <a:schemeClr val="bg1"/>
                    </a:solidFill>
                    <a:ea typeface="Cambria Math" panose="02040503050406030204" pitchFamily="18" charset="0"/>
                  </a:rPr>
                </a:br>
                <a14:m>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𝑃</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𝐻𝑜𝑢𝑠𝑒</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𝑃𝑟𝑖𝑐𝑒</m:t>
                    </m:r>
                  </m:oMath>
                </a14:m>
                <a:br>
                  <a:rPr lang="en-US" sz="1600" b="0">
                    <a:solidFill>
                      <a:schemeClr val="bg1"/>
                    </a:solidFill>
                    <a:ea typeface="Cambria Math" panose="02040503050406030204" pitchFamily="18" charset="0"/>
                  </a:rPr>
                </a:br>
                <a14:m>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𝐷</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𝐷𝑜𝑤𝑛</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𝑃𝑎𝑦𝑚𝑒𝑛𝑡</m:t>
                    </m:r>
                  </m:oMath>
                </a14:m>
                <a:br>
                  <a:rPr lang="en-US" sz="1600" b="0">
                    <a:solidFill>
                      <a:schemeClr val="bg1"/>
                    </a:solidFill>
                    <a:ea typeface="Cambria Math" panose="02040503050406030204" pitchFamily="18" charset="0"/>
                  </a:rPr>
                </a:br>
                <a14:m>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𝑖</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𝑚𝑜𝑟𝑡𝑔𝑎𝑔𝑒</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𝑟𝑎𝑡𝑒</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𝑝𝑒𝑟</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𝑚𝑜𝑛𝑡h</m:t>
                    </m:r>
                  </m:oMath>
                </a14:m>
                <a:br>
                  <a:rPr lang="en-US" sz="1600" b="0">
                    <a:solidFill>
                      <a:schemeClr val="bg1"/>
                    </a:solidFill>
                    <a:ea typeface="Cambria Math" panose="02040503050406030204" pitchFamily="18" charset="0"/>
                  </a:rPr>
                </a:br>
                <a14:m>
                  <m:oMath xmlns:m="http://schemas.openxmlformats.org/officeDocument/2006/math">
                    <m:r>
                      <a:rPr lang="en-US" sz="1600" b="0" i="1" smtClean="0">
                        <a:solidFill>
                          <a:schemeClr val="bg1"/>
                        </a:solidFill>
                        <a:latin typeface="Cambria Math" panose="02040503050406030204" pitchFamily="18" charset="0"/>
                        <a:ea typeface="Cambria Math" panose="02040503050406030204" pitchFamily="18" charset="0"/>
                      </a:rPr>
                      <m:t>𝑛</m:t>
                    </m:r>
                    <m:r>
                      <a:rPr lang="en-US" sz="1600" b="0" i="1" smtClean="0">
                        <a:solidFill>
                          <a:schemeClr val="bg1"/>
                        </a:solidFill>
                        <a:latin typeface="Cambria Math" panose="02040503050406030204" pitchFamily="18" charset="0"/>
                        <a:ea typeface="Cambria Math" panose="02040503050406030204" pitchFamily="18" charset="0"/>
                      </a:rPr>
                      <m:t>=</m:t>
                    </m:r>
                    <m:r>
                      <a:rPr lang="en-US" sz="1600" b="0" i="1" smtClean="0">
                        <a:solidFill>
                          <a:schemeClr val="bg1"/>
                        </a:solidFill>
                        <a:latin typeface="Cambria Math" panose="02040503050406030204" pitchFamily="18" charset="0"/>
                        <a:ea typeface="Cambria Math" panose="02040503050406030204" pitchFamily="18" charset="0"/>
                      </a:rPr>
                      <m:t>𝑁𝑜</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𝑜𝑓</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𝑚𝑜𝑛𝑡h𝑠</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𝑖𝑛</m:t>
                    </m:r>
                    <m:r>
                      <a:rPr lang="en-US" sz="1600" b="0" i="1" smtClean="0">
                        <a:solidFill>
                          <a:schemeClr val="bg1"/>
                        </a:solidFill>
                        <a:latin typeface="Cambria Math" panose="02040503050406030204" pitchFamily="18" charset="0"/>
                        <a:ea typeface="Cambria Math" panose="02040503050406030204" pitchFamily="18" charset="0"/>
                      </a:rPr>
                      <m:t> </m:t>
                    </m:r>
                    <m:r>
                      <a:rPr lang="en-US" sz="1600" b="0" i="1" smtClean="0">
                        <a:solidFill>
                          <a:schemeClr val="bg1"/>
                        </a:solidFill>
                        <a:latin typeface="Cambria Math" panose="02040503050406030204" pitchFamily="18" charset="0"/>
                        <a:ea typeface="Cambria Math" panose="02040503050406030204" pitchFamily="18" charset="0"/>
                      </a:rPr>
                      <m:t>𝑚𝑜𝑟𝑡𝑔𝑎𝑔𝑒</m:t>
                    </m:r>
                  </m:oMath>
                </a14:m>
                <a:endParaRPr lang="en-US" sz="1600" b="0">
                  <a:solidFill>
                    <a:schemeClr val="bg1"/>
                  </a:solidFill>
                  <a:ea typeface="Cambria Math" panose="02040503050406030204" pitchFamily="18" charset="0"/>
                </a:endParaRPr>
              </a:p>
              <a:p>
                <a:pPr marL="342900" indent="-342900">
                  <a:buFont typeface="+mj-lt"/>
                  <a:buAutoNum type="arabicPeriod"/>
                </a:pPr>
                <a:r>
                  <a:rPr lang="en-US" sz="1600">
                    <a:solidFill>
                      <a:schemeClr val="bg1"/>
                    </a:solidFill>
                  </a:rPr>
                  <a:t>Total Monthly payment for Buying over the years - </a:t>
                </a:r>
                <a:br>
                  <a:rPr lang="en-US" sz="1600">
                    <a:solidFill>
                      <a:schemeClr val="bg1"/>
                    </a:solidFill>
                  </a:rPr>
                </a:br>
                <a:r>
                  <a:rPr lang="en-US" sz="1600">
                    <a:solidFill>
                      <a:schemeClr val="bg1"/>
                    </a:solidFill>
                    <a:latin typeface="Consolas" panose="020B0609020204030204" pitchFamily="49" charset="0"/>
                  </a:rPr>
                  <a:t>X = [D,</a:t>
                </a:r>
                <a:r>
                  <a:rPr lang="en-US" sz="1600" baseline="-25000">
                    <a:solidFill>
                      <a:schemeClr val="bg1"/>
                    </a:solidFill>
                    <a:latin typeface="Consolas" panose="020B0609020204030204" pitchFamily="49" charset="0"/>
                  </a:rPr>
                  <a:t> </a:t>
                </a:r>
                <a:r>
                  <a:rPr lang="en-US" sz="1600">
                    <a:solidFill>
                      <a:schemeClr val="bg1"/>
                    </a:solidFill>
                    <a:latin typeface="Consolas" panose="020B0609020204030204" pitchFamily="49" charset="0"/>
                  </a:rPr>
                  <a:t>M, M, M, … ]</a:t>
                </a:r>
              </a:p>
              <a:p>
                <a:pPr marL="342900" indent="-342900">
                  <a:buFont typeface="+mj-lt"/>
                  <a:buAutoNum type="arabicPeriod"/>
                </a:pPr>
                <a:r>
                  <a:rPr lang="en-US" sz="1600">
                    <a:solidFill>
                      <a:schemeClr val="bg1"/>
                    </a:solidFill>
                  </a:rPr>
                  <a:t>Total Cost of Buying over the years –</a:t>
                </a:r>
                <a:br>
                  <a:rPr lang="en-US" sz="1600">
                    <a:solidFill>
                      <a:schemeClr val="bg1"/>
                    </a:solidFill>
                    <a:latin typeface="Consolas" panose="020B0609020204030204" pitchFamily="49" charset="0"/>
                  </a:rPr>
                </a:br>
                <a:r>
                  <a:rPr lang="en-US" sz="1600">
                    <a:solidFill>
                      <a:schemeClr val="bg1"/>
                    </a:solidFill>
                    <a:latin typeface="Consolas" panose="020B0609020204030204" pitchFamily="49" charset="0"/>
                  </a:rPr>
                  <a:t>Y = [ D+12*M, D+24*M, D+36*M, … ]</a:t>
                </a:r>
              </a:p>
            </p:txBody>
          </p:sp>
        </mc:Choice>
        <mc:Fallback xmlns="">
          <p:sp>
            <p:nvSpPr>
              <p:cNvPr id="15" name="TextBox 14">
                <a:extLst>
                  <a:ext uri="{FF2B5EF4-FFF2-40B4-BE49-F238E27FC236}">
                    <a16:creationId xmlns:a16="http://schemas.microsoft.com/office/drawing/2014/main" id="{1BCFA265-BDB6-45DB-BB0A-B6F775C42B2F}"/>
                  </a:ext>
                </a:extLst>
              </p:cNvPr>
              <p:cNvSpPr txBox="1">
                <a:spLocks noRot="1" noChangeAspect="1" noMove="1" noResize="1" noEditPoints="1" noAdjustHandles="1" noChangeArrowheads="1" noChangeShapeType="1" noTextEdit="1"/>
              </p:cNvSpPr>
              <p:nvPr/>
            </p:nvSpPr>
            <p:spPr>
              <a:xfrm>
                <a:off x="4780217" y="3268549"/>
                <a:ext cx="7267574" cy="2983381"/>
              </a:xfrm>
              <a:prstGeom prst="rect">
                <a:avLst/>
              </a:prstGeom>
              <a:blipFill>
                <a:blip r:embed="rId2"/>
                <a:stretch>
                  <a:fillRect l="-671" t="-1020" b="-14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2C8BB17-8E0F-4F82-B6ED-A64485A7FDF0}"/>
              </a:ext>
            </a:extLst>
          </p:cNvPr>
          <p:cNvSpPr txBox="1"/>
          <p:nvPr/>
        </p:nvSpPr>
        <p:spPr>
          <a:xfrm>
            <a:off x="9685483" y="4153609"/>
            <a:ext cx="2447925" cy="338554"/>
          </a:xfrm>
          <a:prstGeom prst="rect">
            <a:avLst/>
          </a:prstGeom>
          <a:noFill/>
        </p:spPr>
        <p:txBody>
          <a:bodyPr wrap="square" rtlCol="0">
            <a:spAutoFit/>
          </a:bodyPr>
          <a:lstStyle/>
          <a:p>
            <a:r>
              <a:rPr lang="en-US" sz="1600">
                <a:solidFill>
                  <a:srgbClr val="FF0000"/>
                </a:solidFill>
              </a:rPr>
              <a:t>(Mean House Price)</a:t>
            </a:r>
          </a:p>
        </p:txBody>
      </p:sp>
      <p:sp>
        <p:nvSpPr>
          <p:cNvPr id="7" name="TextBox 6">
            <a:extLst>
              <a:ext uri="{FF2B5EF4-FFF2-40B4-BE49-F238E27FC236}">
                <a16:creationId xmlns:a16="http://schemas.microsoft.com/office/drawing/2014/main" id="{A524D524-7B54-4F9F-B4D2-A9EA029411EA}"/>
              </a:ext>
            </a:extLst>
          </p:cNvPr>
          <p:cNvSpPr txBox="1"/>
          <p:nvPr/>
        </p:nvSpPr>
        <p:spPr>
          <a:xfrm>
            <a:off x="9685484" y="4399570"/>
            <a:ext cx="2447925" cy="338554"/>
          </a:xfrm>
          <a:prstGeom prst="rect">
            <a:avLst/>
          </a:prstGeom>
          <a:noFill/>
        </p:spPr>
        <p:txBody>
          <a:bodyPr wrap="square" rtlCol="0">
            <a:spAutoFit/>
          </a:bodyPr>
          <a:lstStyle/>
          <a:p>
            <a:r>
              <a:rPr lang="en-US" sz="1600">
                <a:solidFill>
                  <a:srgbClr val="FF0000"/>
                </a:solidFill>
              </a:rPr>
              <a:t>( 20% of Price )</a:t>
            </a:r>
          </a:p>
        </p:txBody>
      </p:sp>
      <p:sp>
        <p:nvSpPr>
          <p:cNvPr id="8" name="TextBox 7">
            <a:extLst>
              <a:ext uri="{FF2B5EF4-FFF2-40B4-BE49-F238E27FC236}">
                <a16:creationId xmlns:a16="http://schemas.microsoft.com/office/drawing/2014/main" id="{080FD29F-44DB-493E-AF59-811248944A72}"/>
              </a:ext>
            </a:extLst>
          </p:cNvPr>
          <p:cNvSpPr txBox="1"/>
          <p:nvPr/>
        </p:nvSpPr>
        <p:spPr>
          <a:xfrm>
            <a:off x="9685484" y="4668935"/>
            <a:ext cx="2447925" cy="338554"/>
          </a:xfrm>
          <a:prstGeom prst="rect">
            <a:avLst/>
          </a:prstGeom>
          <a:noFill/>
        </p:spPr>
        <p:txBody>
          <a:bodyPr wrap="square" rtlCol="0">
            <a:spAutoFit/>
          </a:bodyPr>
          <a:lstStyle/>
          <a:p>
            <a:r>
              <a:rPr lang="en-US" sz="1600">
                <a:solidFill>
                  <a:srgbClr val="FF0000"/>
                </a:solidFill>
              </a:rPr>
              <a:t>( = 3.5% APR)</a:t>
            </a:r>
          </a:p>
        </p:txBody>
      </p:sp>
      <p:sp>
        <p:nvSpPr>
          <p:cNvPr id="9" name="TextBox 8">
            <a:extLst>
              <a:ext uri="{FF2B5EF4-FFF2-40B4-BE49-F238E27FC236}">
                <a16:creationId xmlns:a16="http://schemas.microsoft.com/office/drawing/2014/main" id="{F289DDD2-D977-4331-8411-E44298F8946B}"/>
              </a:ext>
            </a:extLst>
          </p:cNvPr>
          <p:cNvSpPr txBox="1"/>
          <p:nvPr/>
        </p:nvSpPr>
        <p:spPr>
          <a:xfrm>
            <a:off x="9685484" y="4928956"/>
            <a:ext cx="2447925" cy="338554"/>
          </a:xfrm>
          <a:prstGeom prst="rect">
            <a:avLst/>
          </a:prstGeom>
          <a:noFill/>
        </p:spPr>
        <p:txBody>
          <a:bodyPr wrap="square" rtlCol="0">
            <a:spAutoFit/>
          </a:bodyPr>
          <a:lstStyle/>
          <a:p>
            <a:r>
              <a:rPr lang="en-US" sz="1600">
                <a:solidFill>
                  <a:srgbClr val="FF0000"/>
                </a:solidFill>
              </a:rPr>
              <a:t>(= 30 years = 360 months)</a:t>
            </a:r>
          </a:p>
        </p:txBody>
      </p:sp>
    </p:spTree>
    <p:extLst>
      <p:ext uri="{BB962C8B-B14F-4D97-AF65-F5344CB8AC3E}">
        <p14:creationId xmlns:p14="http://schemas.microsoft.com/office/powerpoint/2010/main" val="33053743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E0ADC15-1833-40AF-9521-65291DA03CCC}"/>
              </a:ext>
            </a:extLst>
          </p:cNvPr>
          <p:cNvSpPr>
            <a:spLocks noGrp="1"/>
          </p:cNvSpPr>
          <p:nvPr>
            <p:ph type="title"/>
          </p:nvPr>
        </p:nvSpPr>
        <p:spPr>
          <a:xfrm>
            <a:off x="314326" y="323379"/>
            <a:ext cx="3667039" cy="1170107"/>
          </a:xfrm>
        </p:spPr>
        <p:txBody>
          <a:bodyPr>
            <a:normAutofit/>
          </a:bodyPr>
          <a:lstStyle/>
          <a:p>
            <a:r>
              <a:rPr lang="en-US" sz="2800"/>
              <a:t>Renting Vs Buying</a:t>
            </a:r>
            <a:br>
              <a:rPr lang="en-US" sz="2800"/>
            </a:br>
            <a:r>
              <a:rPr lang="en-US" sz="2800"/>
              <a:t>(Fremont)</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7C418889-841A-47A9-A126-67FD28784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0587" y="0"/>
            <a:ext cx="7177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AD164B7-5721-45F2-90D7-593CCDE369E6}"/>
              </a:ext>
            </a:extLst>
          </p:cNvPr>
          <p:cNvSpPr txBox="1"/>
          <p:nvPr/>
        </p:nvSpPr>
        <p:spPr>
          <a:xfrm>
            <a:off x="242733" y="1835863"/>
            <a:ext cx="4392209" cy="40318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Extract average rent from bestplaces.net </a:t>
            </a:r>
          </a:p>
          <a:p>
            <a:pPr marL="285750" lvl="0" indent="-285750">
              <a:buFont typeface="Arial" panose="020B0604020202020204" pitchFamily="34" charset="0"/>
              <a:buChar char="•"/>
            </a:pPr>
            <a:r>
              <a:rPr lang="en-US" sz="1600" kern="0">
                <a:solidFill>
                  <a:prstClr val="white"/>
                </a:solidFill>
              </a:rPr>
              <a:t>Extract average price after grouping by City and no. of Beds</a:t>
            </a:r>
          </a:p>
          <a:p>
            <a:pPr marL="285750" lvl="0" indent="-285750">
              <a:buFont typeface="Arial" panose="020B0604020202020204" pitchFamily="34" charset="0"/>
              <a:buChar char="•"/>
            </a:pPr>
            <a:r>
              <a:rPr lang="en-US" sz="1600" kern="0">
                <a:solidFill>
                  <a:prstClr val="white"/>
                </a:solidFill>
              </a:rPr>
              <a:t>Plot renting cost and buying cost over time using methodology from previous slide</a:t>
            </a: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br>
              <a:rPr kumimoji="0" lang="en-US" sz="1600" b="1" i="0" u="none" strike="noStrike" kern="0" cap="none" spc="0" normalizeH="0" baseline="0" noProof="0">
                <a:ln>
                  <a:noFill/>
                </a:ln>
                <a:solidFill>
                  <a:prstClr val="white"/>
                </a:solidFill>
                <a:effectLst/>
                <a:uLnTx/>
                <a:uFillTx/>
              </a:rPr>
            </a:b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In Fremont, it is better to buy instead of renting if staying for more than 7 years in 1 Bed condo/house</a:t>
            </a:r>
          </a:p>
          <a:p>
            <a:pPr marL="285750" lvl="0" indent="-285750">
              <a:buFont typeface="Arial" panose="020B0604020202020204" pitchFamily="34" charset="0"/>
              <a:buChar char="•"/>
            </a:pPr>
            <a:r>
              <a:rPr lang="en-US" sz="1600" kern="0">
                <a:solidFill>
                  <a:prstClr val="white"/>
                </a:solidFill>
              </a:rPr>
              <a:t>If staying in a 4 Bed condo/house, you would need to stay for more than 22 years before it would be more profitable.</a:t>
            </a:r>
          </a:p>
        </p:txBody>
      </p:sp>
      <p:grpSp>
        <p:nvGrpSpPr>
          <p:cNvPr id="9" name="Group 8">
            <a:extLst>
              <a:ext uri="{FF2B5EF4-FFF2-40B4-BE49-F238E27FC236}">
                <a16:creationId xmlns:a16="http://schemas.microsoft.com/office/drawing/2014/main" id="{0942AA38-D109-4020-86AB-22158598FC6D}"/>
              </a:ext>
            </a:extLst>
          </p:cNvPr>
          <p:cNvGrpSpPr/>
          <p:nvPr/>
        </p:nvGrpSpPr>
        <p:grpSpPr>
          <a:xfrm>
            <a:off x="106021" y="1644879"/>
            <a:ext cx="603444" cy="603444"/>
            <a:chOff x="132899" y="1651155"/>
            <a:chExt cx="603444" cy="603444"/>
          </a:xfrm>
        </p:grpSpPr>
        <p:sp>
          <p:nvSpPr>
            <p:cNvPr id="10" name="Oval 9">
              <a:extLst>
                <a:ext uri="{FF2B5EF4-FFF2-40B4-BE49-F238E27FC236}">
                  <a16:creationId xmlns:a16="http://schemas.microsoft.com/office/drawing/2014/main" id="{09A1757B-E721-40B6-81ED-BD45BEC80C02}"/>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FFD295A8-B2D2-48B8-99FA-F9DC8B62CE97}"/>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7026682D-5146-4426-99E4-2DF288851832}"/>
              </a:ext>
            </a:extLst>
          </p:cNvPr>
          <p:cNvGrpSpPr/>
          <p:nvPr/>
        </p:nvGrpSpPr>
        <p:grpSpPr>
          <a:xfrm>
            <a:off x="107086" y="3683155"/>
            <a:ext cx="603444" cy="603444"/>
            <a:chOff x="132899" y="4375305"/>
            <a:chExt cx="603444" cy="603444"/>
          </a:xfrm>
        </p:grpSpPr>
        <p:sp>
          <p:nvSpPr>
            <p:cNvPr id="13" name="Oval 12">
              <a:extLst>
                <a:ext uri="{FF2B5EF4-FFF2-40B4-BE49-F238E27FC236}">
                  <a16:creationId xmlns:a16="http://schemas.microsoft.com/office/drawing/2014/main" id="{6E6EA9CB-7260-444D-B27C-10B061C582AD}"/>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A1EC329E-F6DE-4541-B35B-E6E5E3CE72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1460863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 calcmode="lin" valueType="num">
                                      <p:cBhvr additive="base">
                                        <p:cTn id="17"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anim calcmode="lin" valueType="num">
                                      <p:cBhvr additive="base">
                                        <p:cTn id="21"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 calcmode="lin" valueType="num">
                                      <p:cBhvr additive="base">
                                        <p:cTn id="31" dur="500" fill="hold"/>
                                        <p:tgtEl>
                                          <p:spTgt spid="8">
                                            <p:txEl>
                                              <p:pRg st="6" end="6"/>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0-#ppt_w/2"/>
                                          </p:val>
                                        </p:tav>
                                        <p:tav tm="100000">
                                          <p:val>
                                            <p:strVal val="#ppt_x"/>
                                          </p:val>
                                        </p:tav>
                                      </p:tavLst>
                                    </p:anim>
                                    <p:anim calcmode="lin" valueType="num">
                                      <p:cBhvr additive="base">
                                        <p:cTn id="36"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8">
                                            <p:txEl>
                                              <p:pRg st="7" end="7"/>
                                            </p:txEl>
                                          </p:spTgt>
                                        </p:tgtEl>
                                        <p:attrNameLst>
                                          <p:attrName>style.visibility</p:attrName>
                                        </p:attrNameLst>
                                      </p:cBhvr>
                                      <p:to>
                                        <p:strVal val="visible"/>
                                      </p:to>
                                    </p:set>
                                    <p:anim calcmode="lin" valueType="num">
                                      <p:cBhvr additive="base">
                                        <p:cTn id="41"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8">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8">
                                            <p:txEl>
                                              <p:pRg st="8" end="8"/>
                                            </p:txEl>
                                          </p:spTgt>
                                        </p:tgtEl>
                                        <p:attrNameLst>
                                          <p:attrName>style.visibility</p:attrName>
                                        </p:attrNameLst>
                                      </p:cBhvr>
                                      <p:to>
                                        <p:strVal val="visible"/>
                                      </p:to>
                                    </p:set>
                                    <p:anim calcmode="lin" valueType="num">
                                      <p:cBhvr additive="base">
                                        <p:cTn id="45"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8">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314326" y="323379"/>
            <a:ext cx="3667039" cy="1170107"/>
          </a:xfrm>
        </p:spPr>
        <p:txBody>
          <a:bodyPr>
            <a:normAutofit/>
          </a:bodyPr>
          <a:lstStyle/>
          <a:p>
            <a:r>
              <a:rPr lang="en-US" sz="2800"/>
              <a:t>Renting Vs Buying</a:t>
            </a:r>
            <a:br>
              <a:rPr lang="en-US" sz="2800"/>
            </a:br>
            <a:r>
              <a:rPr lang="en-US" sz="2800"/>
              <a:t>(Cupertino)</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4AD164B7-5721-45F2-90D7-593CCDE369E6}"/>
              </a:ext>
            </a:extLst>
          </p:cNvPr>
          <p:cNvSpPr txBox="1"/>
          <p:nvPr/>
        </p:nvSpPr>
        <p:spPr>
          <a:xfrm>
            <a:off x="242733" y="1835863"/>
            <a:ext cx="4392209" cy="4278094"/>
          </a:xfrm>
          <a:prstGeom prst="rect">
            <a:avLst/>
          </a:prstGeom>
          <a:noFill/>
        </p:spPr>
        <p:txBody>
          <a:bodyPr wrap="square" rtlCol="0" anchor="t">
            <a:spAutoFit/>
          </a:bodyPr>
          <a:lstStyle/>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FACTORS</a:t>
            </a:r>
            <a:endParaRPr lang="en-US"/>
          </a:p>
          <a:p>
            <a:pPr marL="0" marR="0" lvl="0" indent="0" algn="l" defTabSz="914400">
              <a:lnSpc>
                <a:spcPct val="100000"/>
              </a:lnSpc>
              <a:spcBef>
                <a:spcPts val="0"/>
              </a:spcBef>
              <a:spcAft>
                <a:spcPts val="0"/>
              </a:spcAft>
              <a:buClrTx/>
              <a:buSzTx/>
              <a:buNone/>
              <a:tabLst/>
              <a:defRPr/>
            </a:pP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Extract average rent from </a:t>
            </a:r>
            <a:r>
              <a:rPr lang="en-US" sz="1600" kern="0" err="1">
                <a:ea typeface="+mn-lt"/>
                <a:cs typeface="+mn-lt"/>
              </a:rPr>
              <a:t>bestplaces</a:t>
            </a:r>
            <a:r>
              <a:rPr kumimoji="0" lang="en-US" sz="1600" b="0" i="0" u="none" strike="noStrike" kern="0" cap="none" spc="0" normalizeH="0" baseline="0" noProof="0">
                <a:ln>
                  <a:noFill/>
                </a:ln>
                <a:effectLst/>
                <a:uLnTx/>
                <a:uFillTx/>
                <a:ea typeface="+mn-lt"/>
                <a:cs typeface="+mn-lt"/>
              </a:rPr>
              <a:t>.</a:t>
            </a:r>
            <a:r>
              <a:rPr lang="en-US" sz="1600" kern="0">
                <a:ea typeface="+mn-lt"/>
                <a:cs typeface="+mn-lt"/>
              </a:rPr>
              <a:t>net </a:t>
            </a:r>
            <a:endParaRPr lang="en-US"/>
          </a:p>
          <a:p>
            <a:pPr marL="285750" indent="-285750">
              <a:buFont typeface="Arial" panose="020B0604020202020204" pitchFamily="34" charset="0"/>
              <a:buChar char="•"/>
              <a:defRPr/>
            </a:pPr>
            <a:r>
              <a:rPr lang="en-US" sz="1600" kern="0">
                <a:ea typeface="+mn-lt"/>
                <a:cs typeface="+mn-lt"/>
              </a:rPr>
              <a:t>Extract average price after grouping by City </a:t>
            </a:r>
            <a:r>
              <a:rPr kumimoji="0" lang="en-US" sz="1600" b="0" i="0" u="none" strike="noStrike" kern="0" cap="none" spc="0" normalizeH="0" baseline="0" noProof="0">
                <a:ln>
                  <a:noFill/>
                </a:ln>
                <a:effectLst/>
                <a:uLnTx/>
                <a:uFillTx/>
                <a:ea typeface="+mn-lt"/>
                <a:cs typeface="+mn-lt"/>
              </a:rPr>
              <a:t>and</a:t>
            </a:r>
            <a:r>
              <a:rPr lang="en-US" sz="1600" kern="0">
                <a:ea typeface="+mn-lt"/>
                <a:cs typeface="+mn-lt"/>
              </a:rPr>
              <a:t> no. </a:t>
            </a:r>
            <a:r>
              <a:rPr kumimoji="0" lang="en-US" sz="1600" b="0" i="0" u="none" strike="noStrike" kern="0" cap="none" spc="0" normalizeH="0" baseline="0" noProof="0">
                <a:ln>
                  <a:noFill/>
                </a:ln>
                <a:effectLst/>
                <a:uLnTx/>
                <a:uFillTx/>
                <a:ea typeface="+mn-lt"/>
                <a:cs typeface="+mn-lt"/>
              </a:rPr>
              <a:t>of </a:t>
            </a:r>
            <a:r>
              <a:rPr lang="en-US" sz="1600" kern="0">
                <a:ea typeface="+mn-lt"/>
                <a:cs typeface="+mn-lt"/>
              </a:rPr>
              <a:t>Beds</a:t>
            </a:r>
            <a:endParaRPr lang="en-US"/>
          </a:p>
          <a:p>
            <a:pPr marL="285750" indent="-285750">
              <a:buFont typeface="Arial" panose="020B0604020202020204" pitchFamily="34" charset="0"/>
              <a:buChar char="•"/>
              <a:defRPr/>
            </a:pPr>
            <a:r>
              <a:rPr lang="en-US" sz="1600" kern="0">
                <a:ea typeface="+mn-lt"/>
                <a:cs typeface="+mn-lt"/>
              </a:rPr>
              <a:t>Plot renting cost </a:t>
            </a:r>
            <a:r>
              <a:rPr kumimoji="0" lang="en-US" sz="1600" b="0" i="0" u="none" strike="noStrike" kern="0" cap="none" spc="0" normalizeH="0" baseline="0" noProof="0">
                <a:ln>
                  <a:noFill/>
                </a:ln>
                <a:effectLst/>
                <a:uLnTx/>
                <a:uFillTx/>
                <a:ea typeface="+mn-lt"/>
                <a:cs typeface="+mn-lt"/>
              </a:rPr>
              <a:t>and </a:t>
            </a:r>
            <a:r>
              <a:rPr lang="en-US" sz="1600" kern="0">
                <a:ea typeface="+mn-lt"/>
                <a:cs typeface="+mn-lt"/>
              </a:rPr>
              <a:t>buying cost over time using methodology </a:t>
            </a:r>
            <a:r>
              <a:rPr kumimoji="0" lang="en-US" sz="1600" b="0" i="0" u="none" strike="noStrike" kern="0" cap="none" spc="0" normalizeH="0" baseline="0" noProof="0">
                <a:ln>
                  <a:noFill/>
                </a:ln>
                <a:effectLst/>
                <a:uLnTx/>
                <a:uFillTx/>
                <a:ea typeface="+mn-lt"/>
                <a:cs typeface="+mn-lt"/>
              </a:rPr>
              <a:t>from </a:t>
            </a:r>
            <a:r>
              <a:rPr lang="en-US" sz="1600" kern="0">
                <a:ea typeface="+mn-lt"/>
                <a:cs typeface="+mn-lt"/>
              </a:rPr>
              <a:t>previous slide</a:t>
            </a:r>
            <a:endParaRPr lang="en-US" sz="1600" b="1" i="0" u="none" strike="noStrike" kern="0" cap="none" spc="0" normalizeH="0" baseline="0" noProof="0">
              <a:ln>
                <a:noFill/>
              </a:ln>
              <a:effectLst/>
              <a:uLnTx/>
              <a:uFillTx/>
              <a:ea typeface="+mn-lt"/>
              <a:cs typeface="+mn-lt"/>
            </a:endParaRPr>
          </a:p>
          <a:p>
            <a:pPr marL="0" marR="0" lvl="0" indent="0" algn="l" defTabSz="914400">
              <a:lnSpc>
                <a:spcPct val="100000"/>
              </a:lnSpc>
              <a:spcBef>
                <a:spcPts val="0"/>
              </a:spcBef>
              <a:spcAft>
                <a:spcPts val="0"/>
              </a:spcAft>
              <a:buClrTx/>
              <a:buSzTx/>
              <a:buNone/>
              <a:tabLst/>
              <a:defRPr/>
            </a:pPr>
            <a:endParaRPr lang="en-US" sz="1600" b="1" i="0" u="none" strike="noStrike" kern="0" cap="none" spc="0" normalizeH="0" baseline="0" noProof="0">
              <a:ln>
                <a:noFill/>
              </a:ln>
              <a:effectLst/>
              <a:uLnTx/>
              <a:uFillTx/>
              <a:ea typeface="+mn-lt"/>
              <a:cs typeface="+mn-lt"/>
            </a:endParaRPr>
          </a:p>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ANALYSIS</a:t>
            </a:r>
            <a:br>
              <a:rPr lang="en-US" sz="1600" b="1" i="0" u="none" strike="noStrike" kern="0" cap="none" spc="0" normalizeH="0" baseline="0" noProof="0">
                <a:ln>
                  <a:noFill/>
                </a:ln>
                <a:effectLst/>
                <a:uLnTx/>
                <a:uFillTx/>
              </a:rPr>
            </a:b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In Cupertino for 2 Bed, even after staying for 30 years it would be </a:t>
            </a:r>
            <a:r>
              <a:rPr kumimoji="0" lang="en-US" sz="1600" b="0" i="0" u="none" strike="noStrike" kern="0" cap="none" spc="0" normalizeH="0" noProof="0">
                <a:ln>
                  <a:noFill/>
                </a:ln>
                <a:effectLst/>
                <a:uLnTx/>
                <a:uFillTx/>
                <a:ea typeface="+mn-lt"/>
                <a:cs typeface="+mn-lt"/>
              </a:rPr>
              <a:t>more </a:t>
            </a:r>
            <a:r>
              <a:rPr lang="en-US" sz="1600" kern="0">
                <a:ea typeface="+mn-lt"/>
                <a:cs typeface="+mn-lt"/>
              </a:rPr>
              <a:t>affordable to rent</a:t>
            </a:r>
            <a:endParaRPr lang="en-US"/>
          </a:p>
          <a:p>
            <a:pPr marL="285750" indent="-285750">
              <a:buFont typeface="Arial" panose="020B0604020202020204" pitchFamily="34" charset="0"/>
              <a:buChar char="•"/>
              <a:defRPr/>
            </a:pPr>
            <a:r>
              <a:rPr lang="en-US" sz="1600" kern="0">
                <a:ea typeface="+mn-lt"/>
                <a:cs typeface="+mn-lt"/>
              </a:rPr>
              <a:t>Compared </a:t>
            </a:r>
            <a:r>
              <a:rPr kumimoji="0" lang="en-US" sz="1600" b="0" i="0" u="none" strike="noStrike" kern="0" cap="none" spc="0" normalizeH="0" baseline="0" noProof="0">
                <a:ln>
                  <a:noFill/>
                </a:ln>
                <a:effectLst/>
                <a:uLnTx/>
                <a:uFillTx/>
                <a:ea typeface="+mn-lt"/>
                <a:cs typeface="+mn-lt"/>
              </a:rPr>
              <a:t>to </a:t>
            </a:r>
            <a:r>
              <a:rPr lang="en-US" sz="1600" kern="0">
                <a:ea typeface="+mn-lt"/>
                <a:cs typeface="+mn-lt"/>
              </a:rPr>
              <a:t>Fremont, </a:t>
            </a:r>
            <a:r>
              <a:rPr kumimoji="0" lang="en-US" sz="1600" b="0" i="0" u="none" strike="noStrike" kern="0" cap="none" spc="0" normalizeH="0" noProof="0">
                <a:ln>
                  <a:noFill/>
                </a:ln>
                <a:effectLst/>
                <a:uLnTx/>
                <a:uFillTx/>
                <a:ea typeface="+mn-lt"/>
                <a:cs typeface="+mn-lt"/>
              </a:rPr>
              <a:t>the </a:t>
            </a:r>
            <a:r>
              <a:rPr lang="en-US" sz="1600" kern="0">
                <a:ea typeface="+mn-lt"/>
                <a:cs typeface="+mn-lt"/>
              </a:rPr>
              <a:t>break even point between renting and buying </a:t>
            </a:r>
            <a:r>
              <a:rPr kumimoji="0" lang="en-US" sz="1600" b="0" i="0" u="none" strike="noStrike" kern="0" cap="none" spc="0" normalizeH="0" noProof="0">
                <a:ln>
                  <a:noFill/>
                </a:ln>
                <a:effectLst/>
                <a:uLnTx/>
                <a:uFillTx/>
                <a:ea typeface="+mn-lt"/>
                <a:cs typeface="+mn-lt"/>
              </a:rPr>
              <a:t>is </a:t>
            </a:r>
            <a:r>
              <a:rPr lang="en-US" sz="1600" kern="0">
                <a:ea typeface="+mn-lt"/>
                <a:cs typeface="+mn-lt"/>
              </a:rPr>
              <a:t>higher for Cupertino</a:t>
            </a:r>
            <a:endParaRPr lang="en-US"/>
          </a:p>
          <a:p>
            <a:pPr marL="285750" indent="-285750">
              <a:buFont typeface="Arial" panose="020B0604020202020204" pitchFamily="34" charset="0"/>
              <a:buChar char="•"/>
              <a:defRPr/>
            </a:pPr>
            <a:r>
              <a:rPr lang="en-US" sz="1600" kern="0">
                <a:ea typeface="+mn-lt"/>
                <a:cs typeface="+mn-lt"/>
              </a:rPr>
              <a:t>This is because the housing market is inflated in Cupertino</a:t>
            </a:r>
            <a:endParaRPr lang="en-US">
              <a:ea typeface="+mn-ea"/>
              <a:cs typeface="+mn-cs"/>
            </a:endParaRPr>
          </a:p>
        </p:txBody>
      </p:sp>
      <p:grpSp>
        <p:nvGrpSpPr>
          <p:cNvPr id="9" name="Group 8">
            <a:extLst>
              <a:ext uri="{FF2B5EF4-FFF2-40B4-BE49-F238E27FC236}">
                <a16:creationId xmlns:a16="http://schemas.microsoft.com/office/drawing/2014/main" id="{0942AA38-D109-4020-86AB-22158598FC6D}"/>
              </a:ext>
            </a:extLst>
          </p:cNvPr>
          <p:cNvGrpSpPr/>
          <p:nvPr/>
        </p:nvGrpSpPr>
        <p:grpSpPr>
          <a:xfrm>
            <a:off x="107086" y="1678387"/>
            <a:ext cx="603444" cy="603444"/>
            <a:chOff x="132899" y="1651155"/>
            <a:chExt cx="603444" cy="603444"/>
          </a:xfrm>
        </p:grpSpPr>
        <p:sp>
          <p:nvSpPr>
            <p:cNvPr id="10" name="Oval 9">
              <a:extLst>
                <a:ext uri="{FF2B5EF4-FFF2-40B4-BE49-F238E27FC236}">
                  <a16:creationId xmlns:a16="http://schemas.microsoft.com/office/drawing/2014/main" id="{09A1757B-E721-40B6-81ED-BD45BEC80C02}"/>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Decision chart">
              <a:extLst>
                <a:ext uri="{FF2B5EF4-FFF2-40B4-BE49-F238E27FC236}">
                  <a16:creationId xmlns:a16="http://schemas.microsoft.com/office/drawing/2014/main" id="{FFD295A8-B2D2-48B8-99FA-F9DC8B62CE97}"/>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1800418"/>
              <a:ext cx="302788" cy="302788"/>
            </a:xfrm>
            <a:prstGeom prst="rect">
              <a:avLst/>
            </a:prstGeom>
          </p:spPr>
        </p:pic>
      </p:grpSp>
      <p:grpSp>
        <p:nvGrpSpPr>
          <p:cNvPr id="12" name="Group 11">
            <a:extLst>
              <a:ext uri="{FF2B5EF4-FFF2-40B4-BE49-F238E27FC236}">
                <a16:creationId xmlns:a16="http://schemas.microsoft.com/office/drawing/2014/main" id="{7026682D-5146-4426-99E4-2DF288851832}"/>
              </a:ext>
            </a:extLst>
          </p:cNvPr>
          <p:cNvGrpSpPr/>
          <p:nvPr/>
        </p:nvGrpSpPr>
        <p:grpSpPr>
          <a:xfrm>
            <a:off x="107086" y="3683155"/>
            <a:ext cx="603444" cy="603444"/>
            <a:chOff x="132899" y="4375305"/>
            <a:chExt cx="603444" cy="603444"/>
          </a:xfrm>
        </p:grpSpPr>
        <p:sp>
          <p:nvSpPr>
            <p:cNvPr id="13" name="Oval 12">
              <a:extLst>
                <a:ext uri="{FF2B5EF4-FFF2-40B4-BE49-F238E27FC236}">
                  <a16:creationId xmlns:a16="http://schemas.microsoft.com/office/drawing/2014/main" id="{6E6EA9CB-7260-444D-B27C-10B061C582AD}"/>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A1EC329E-F6DE-4541-B35B-E6E5E3CE72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4524568"/>
              <a:ext cx="302788" cy="302788"/>
            </a:xfrm>
            <a:prstGeom prst="rect">
              <a:avLst/>
            </a:prstGeom>
          </p:spPr>
        </p:pic>
      </p:grpSp>
      <p:pic>
        <p:nvPicPr>
          <p:cNvPr id="16" name="Picture 4">
            <a:extLst>
              <a:ext uri="{FF2B5EF4-FFF2-40B4-BE49-F238E27FC236}">
                <a16:creationId xmlns:a16="http://schemas.microsoft.com/office/drawing/2014/main" id="{C5E46F6D-C9A3-4625-897F-0E879597E7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635" r="-1" b="-411"/>
          <a:stretch/>
        </p:blipFill>
        <p:spPr bwMode="auto">
          <a:xfrm>
            <a:off x="5111497" y="296292"/>
            <a:ext cx="6886396" cy="656170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0228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648929" y="629266"/>
            <a:ext cx="3667039" cy="1676603"/>
          </a:xfrm>
        </p:spPr>
        <p:txBody>
          <a:bodyPr>
            <a:normAutofit/>
          </a:bodyPr>
          <a:lstStyle/>
          <a:p>
            <a:r>
              <a:rPr lang="en-US" sz="3600"/>
              <a:t>Case Study 1:</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6">
            <a:extLst>
              <a:ext uri="{FF2B5EF4-FFF2-40B4-BE49-F238E27FC236}">
                <a16:creationId xmlns:a16="http://schemas.microsoft.com/office/drawing/2014/main" id="{064DECA8-993F-A843-A941-666013F658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03"/>
          <a:stretch/>
        </p:blipFill>
        <p:spPr>
          <a:xfrm>
            <a:off x="495775" y="2406207"/>
            <a:ext cx="3820193" cy="3448649"/>
          </a:xfrm>
          <a:prstGeom prst="rect">
            <a:avLst/>
          </a:prstGeom>
          <a:effectLst>
            <a:outerShdw blurRad="406400" dist="317500" dir="5400000" sx="89000" sy="89000" rotWithShape="0">
              <a:prstClr val="black">
                <a:alpha val="15000"/>
              </a:prstClr>
            </a:outerShdw>
          </a:effectLst>
        </p:spPr>
      </p:pic>
      <p:sp>
        <p:nvSpPr>
          <p:cNvPr id="4" name="Rectangle 3">
            <a:extLst>
              <a:ext uri="{FF2B5EF4-FFF2-40B4-BE49-F238E27FC236}">
                <a16:creationId xmlns:a16="http://schemas.microsoft.com/office/drawing/2014/main" id="{CA605C49-2654-E44B-897C-9CAC37876F74}"/>
              </a:ext>
            </a:extLst>
          </p:cNvPr>
          <p:cNvSpPr/>
          <p:nvPr/>
        </p:nvSpPr>
        <p:spPr>
          <a:xfrm>
            <a:off x="4842934" y="1467567"/>
            <a:ext cx="6853291" cy="3514808"/>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How Price varies with Walkable score ?</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600" b="0" i="0" u="none" strike="noStrike" kern="1200" cap="none" spc="0" normalizeH="0" baseline="0" noProof="0">
                <a:ln>
                  <a:noFill/>
                </a:ln>
                <a:solidFill>
                  <a:prstClr val="black"/>
                </a:solidFill>
                <a:effectLst/>
                <a:uLnTx/>
                <a:uFillTx/>
                <a:latin typeface="Calibri" panose="020F0502020204030204"/>
                <a:ea typeface="+mn-ea"/>
                <a:cs typeface="+mn-cs"/>
              </a:rPr>
              <a:t>Through the data visualization techniques, we will verify this claim by Redfin: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2800" b="0" i="0" u="sng" strike="noStrike" kern="1200" cap="none" spc="0" normalizeH="0" baseline="0" noProof="0">
                <a:ln>
                  <a:noFill/>
                </a:ln>
                <a:solidFill>
                  <a:prstClr val="white"/>
                </a:solidFill>
                <a:effectLst/>
                <a:uLnTx/>
                <a:uFillTx/>
                <a:latin typeface="Calibri" panose="020F0502020204030204"/>
                <a:ea typeface="+mn-ea"/>
                <a:cs typeface="+mn-cs"/>
                <a:hlinkClick r:id="rId3"/>
              </a:rPr>
              <a:t>https://www.redfin.com/blog/how-much-is-a-point-of-walk-score-worth</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280555"/>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325680B3-19FB-534F-A866-7A7DDE787274}"/>
              </a:ext>
            </a:extLst>
          </p:cNvPr>
          <p:cNvSpPr>
            <a:spLocks noGrp="1"/>
          </p:cNvSpPr>
          <p:nvPr>
            <p:ph idx="1"/>
          </p:nvPr>
        </p:nvSpPr>
        <p:spPr>
          <a:xfrm>
            <a:off x="254000" y="1825625"/>
            <a:ext cx="4216400" cy="2339975"/>
          </a:xfrm>
        </p:spPr>
        <p:txBody>
          <a:bodyPr anchor="ctr">
            <a:normAutofit/>
          </a:bodyPr>
          <a:lstStyle/>
          <a:p>
            <a:pPr marL="0" indent="0">
              <a:buNone/>
            </a:pPr>
            <a:r>
              <a:rPr lang="en-US" sz="3600"/>
              <a:t> Walk Score              Description</a:t>
            </a:r>
          </a:p>
        </p:txBody>
      </p:sp>
      <p:pic>
        <p:nvPicPr>
          <p:cNvPr id="8" name="Content Placeholder 4">
            <a:extLst>
              <a:ext uri="{FF2B5EF4-FFF2-40B4-BE49-F238E27FC236}">
                <a16:creationId xmlns:a16="http://schemas.microsoft.com/office/drawing/2014/main" id="{A5D383F7-FEDF-4746-BC41-FA071F6CE7F1}"/>
              </a:ext>
            </a:extLst>
          </p:cNvPr>
          <p:cNvPicPr>
            <a:picLocks noChangeAspect="1"/>
          </p:cNvPicPr>
          <p:nvPr/>
        </p:nvPicPr>
        <p:blipFill rotWithShape="1">
          <a:blip r:embed="rId2"/>
          <a:srcRect t="1652" r="-3" b="-3"/>
          <a:stretch/>
        </p:blipFill>
        <p:spPr>
          <a:xfrm>
            <a:off x="4893037" y="1257100"/>
            <a:ext cx="6803188" cy="4133334"/>
          </a:xfrm>
          <a:prstGeom prst="rect">
            <a:avLst/>
          </a:prstGeom>
        </p:spPr>
      </p:pic>
    </p:spTree>
    <p:extLst>
      <p:ext uri="{BB962C8B-B14F-4D97-AF65-F5344CB8AC3E}">
        <p14:creationId xmlns:p14="http://schemas.microsoft.com/office/powerpoint/2010/main" val="280469274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256349" y="336902"/>
            <a:ext cx="3877034" cy="847109"/>
          </a:xfrm>
        </p:spPr>
        <p:txBody>
          <a:bodyPr>
            <a:normAutofit/>
          </a:bodyPr>
          <a:lstStyle/>
          <a:p>
            <a:r>
              <a:rPr lang="en-US" sz="2800"/>
              <a:t>Walk Score Distribution </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5">
            <a:extLst>
              <a:ext uri="{FF2B5EF4-FFF2-40B4-BE49-F238E27FC236}">
                <a16:creationId xmlns:a16="http://schemas.microsoft.com/office/drawing/2014/main" id="{DB6069A9-2578-144C-9B94-170AFF1C9065}"/>
              </a:ext>
            </a:extLst>
          </p:cNvPr>
          <p:cNvPicPr>
            <a:picLocks noChangeAspect="1"/>
          </p:cNvPicPr>
          <p:nvPr/>
        </p:nvPicPr>
        <p:blipFill>
          <a:blip r:embed="rId2"/>
          <a:stretch>
            <a:fillRect/>
          </a:stretch>
        </p:blipFill>
        <p:spPr>
          <a:xfrm>
            <a:off x="4782311" y="629266"/>
            <a:ext cx="6907063" cy="5230834"/>
          </a:xfrm>
          <a:prstGeom prst="rect">
            <a:avLst/>
          </a:prstGeom>
        </p:spPr>
      </p:pic>
      <p:sp>
        <p:nvSpPr>
          <p:cNvPr id="10" name="TextBox 9">
            <a:extLst>
              <a:ext uri="{FF2B5EF4-FFF2-40B4-BE49-F238E27FC236}">
                <a16:creationId xmlns:a16="http://schemas.microsoft.com/office/drawing/2014/main" id="{CD146670-77A2-4C57-BFAA-4316F82B8220}"/>
              </a:ext>
            </a:extLst>
          </p:cNvPr>
          <p:cNvSpPr txBox="1"/>
          <p:nvPr/>
        </p:nvSpPr>
        <p:spPr>
          <a:xfrm>
            <a:off x="242733" y="1835863"/>
            <a:ext cx="4392209" cy="3293209"/>
          </a:xfrm>
          <a:prstGeom prst="rect">
            <a:avLst/>
          </a:prstGeom>
          <a:noFill/>
        </p:spPr>
        <p:txBody>
          <a:bodyPr wrap="square" rtlCol="0" anchor="t">
            <a:spAutoFit/>
          </a:bodyPr>
          <a:lstStyle/>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FACTORS</a:t>
            </a:r>
            <a:endParaRPr lang="en-US"/>
          </a:p>
          <a:p>
            <a:pPr marL="0" marR="0" lvl="0" indent="0" algn="l" defTabSz="914400">
              <a:lnSpc>
                <a:spcPct val="100000"/>
              </a:lnSpc>
              <a:spcBef>
                <a:spcPts val="0"/>
              </a:spcBef>
              <a:spcAft>
                <a:spcPts val="0"/>
              </a:spcAft>
              <a:buClrTx/>
              <a:buSzTx/>
              <a:buNone/>
              <a:tabLst/>
              <a:defRPr/>
            </a:pP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Plotting </a:t>
            </a:r>
            <a:r>
              <a:rPr lang="en-US" sz="1600" kern="0" err="1">
                <a:ea typeface="+mn-lt"/>
                <a:cs typeface="+mn-lt"/>
              </a:rPr>
              <a:t>regplot</a:t>
            </a:r>
            <a:r>
              <a:rPr lang="en-US" sz="1600" kern="0">
                <a:ea typeface="+mn-lt"/>
                <a:cs typeface="+mn-lt"/>
              </a:rPr>
              <a:t> to show that house price in San Francisco increases with the walk score.</a:t>
            </a:r>
          </a:p>
          <a:p>
            <a:pPr marL="285750" indent="-285750">
              <a:buFont typeface="Arial" panose="020B0604020202020204" pitchFamily="34" charset="0"/>
              <a:buChar char="•"/>
              <a:defRPr/>
            </a:pPr>
            <a:r>
              <a:rPr lang="en-US" sz="1600" kern="0">
                <a:ea typeface="+mn-lt"/>
                <a:cs typeface="+mn-lt"/>
              </a:rPr>
              <a:t>Choosing San Francisco for this plot because it has lots of data points with walk score greater than 90</a:t>
            </a:r>
          </a:p>
          <a:p>
            <a:pPr marL="285750" indent="-285750">
              <a:buFont typeface="Arial" panose="020B0604020202020204" pitchFamily="34" charset="0"/>
              <a:buChar char="•"/>
              <a:defRPr/>
            </a:pPr>
            <a:endParaRPr lang="en-US" sz="1600" b="1" i="0" u="none" strike="noStrike" kern="0" cap="none" spc="0" normalizeH="0" baseline="0" noProof="0">
              <a:ln>
                <a:noFill/>
              </a:ln>
              <a:effectLst/>
              <a:uLnTx/>
              <a:uFillTx/>
              <a:ea typeface="+mn-lt"/>
              <a:cs typeface="+mn-lt"/>
            </a:endParaRPr>
          </a:p>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ANALYSIS</a:t>
            </a:r>
            <a:br>
              <a:rPr lang="en-US" sz="1600" b="1" i="0" u="none" strike="noStrike" kern="0" cap="none" spc="0" normalizeH="0" baseline="0" noProof="0">
                <a:ln>
                  <a:noFill/>
                </a:ln>
                <a:effectLst/>
                <a:uLnTx/>
                <a:uFillTx/>
              </a:rPr>
            </a:b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err="1">
                <a:ea typeface="+mn-lt"/>
                <a:cs typeface="+mn-lt"/>
              </a:rPr>
              <a:t>Regplot</a:t>
            </a:r>
            <a:r>
              <a:rPr lang="en-US" sz="1600" kern="0">
                <a:ea typeface="+mn-lt"/>
                <a:cs typeface="+mn-lt"/>
              </a:rPr>
              <a:t>  show that the walk score is highly skewed on the higher end when it comes to San Francisco.</a:t>
            </a:r>
            <a:endParaRPr lang="en-US">
              <a:ea typeface="+mn-ea"/>
              <a:cs typeface="+mn-cs"/>
            </a:endParaRPr>
          </a:p>
        </p:txBody>
      </p:sp>
      <p:grpSp>
        <p:nvGrpSpPr>
          <p:cNvPr id="11" name="Group 10">
            <a:extLst>
              <a:ext uri="{FF2B5EF4-FFF2-40B4-BE49-F238E27FC236}">
                <a16:creationId xmlns:a16="http://schemas.microsoft.com/office/drawing/2014/main" id="{312C46AF-5728-4B6F-B0A1-53346EA44197}"/>
              </a:ext>
            </a:extLst>
          </p:cNvPr>
          <p:cNvGrpSpPr/>
          <p:nvPr/>
        </p:nvGrpSpPr>
        <p:grpSpPr>
          <a:xfrm>
            <a:off x="107086" y="1678387"/>
            <a:ext cx="603444" cy="603444"/>
            <a:chOff x="132899" y="1651155"/>
            <a:chExt cx="603444" cy="603444"/>
          </a:xfrm>
        </p:grpSpPr>
        <p:sp>
          <p:nvSpPr>
            <p:cNvPr id="12" name="Oval 11">
              <a:extLst>
                <a:ext uri="{FF2B5EF4-FFF2-40B4-BE49-F238E27FC236}">
                  <a16:creationId xmlns:a16="http://schemas.microsoft.com/office/drawing/2014/main" id="{217C6E34-0146-4224-90BE-96937C62D42C}"/>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3" name="Graphic 12" descr="Decision chart">
              <a:extLst>
                <a:ext uri="{FF2B5EF4-FFF2-40B4-BE49-F238E27FC236}">
                  <a16:creationId xmlns:a16="http://schemas.microsoft.com/office/drawing/2014/main" id="{A8805A0E-6BF6-4C02-8CA1-25894F4ECF5A}"/>
                </a:ext>
              </a:extLst>
            </p:cNvPr>
            <p:cNvPicPr>
              <a:picLocks noChangeAspect="1"/>
            </p:cNvPicPr>
            <p:nvPr/>
          </p:nvPicPr>
          <p:blipFill>
            <a:blip r:embed="rId3">
              <a:alphaModFix/>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1800418"/>
              <a:ext cx="302788" cy="302788"/>
            </a:xfrm>
            <a:prstGeom prst="rect">
              <a:avLst/>
            </a:prstGeom>
          </p:spPr>
        </p:pic>
      </p:grpSp>
      <p:grpSp>
        <p:nvGrpSpPr>
          <p:cNvPr id="14" name="Group 13">
            <a:extLst>
              <a:ext uri="{FF2B5EF4-FFF2-40B4-BE49-F238E27FC236}">
                <a16:creationId xmlns:a16="http://schemas.microsoft.com/office/drawing/2014/main" id="{AC75DFB7-8D9E-4768-A86A-DE19FEA1B95C}"/>
              </a:ext>
            </a:extLst>
          </p:cNvPr>
          <p:cNvGrpSpPr/>
          <p:nvPr/>
        </p:nvGrpSpPr>
        <p:grpSpPr>
          <a:xfrm>
            <a:off x="107086" y="3683155"/>
            <a:ext cx="603444" cy="603444"/>
            <a:chOff x="132899" y="4375305"/>
            <a:chExt cx="603444" cy="603444"/>
          </a:xfrm>
        </p:grpSpPr>
        <p:sp>
          <p:nvSpPr>
            <p:cNvPr id="15" name="Oval 14">
              <a:extLst>
                <a:ext uri="{FF2B5EF4-FFF2-40B4-BE49-F238E27FC236}">
                  <a16:creationId xmlns:a16="http://schemas.microsoft.com/office/drawing/2014/main" id="{924A5B87-B523-4F8C-A27D-D50E6C8297C7}"/>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6" name="Graphic 15" descr="Statistics">
              <a:extLst>
                <a:ext uri="{FF2B5EF4-FFF2-40B4-BE49-F238E27FC236}">
                  <a16:creationId xmlns:a16="http://schemas.microsoft.com/office/drawing/2014/main" id="{0EFC00FB-9902-4CB3-869C-E5755AA51B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16439318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256349" y="458734"/>
            <a:ext cx="4137808" cy="603445"/>
          </a:xfrm>
        </p:spPr>
        <p:txBody>
          <a:bodyPr>
            <a:normAutofit/>
          </a:bodyPr>
          <a:lstStyle/>
          <a:p>
            <a:r>
              <a:rPr lang="en-US" sz="2800"/>
              <a:t>Price Versus Walk Score </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Content Placeholder 5">
            <a:extLst>
              <a:ext uri="{FF2B5EF4-FFF2-40B4-BE49-F238E27FC236}">
                <a16:creationId xmlns:a16="http://schemas.microsoft.com/office/drawing/2014/main" id="{77B98F56-29A2-FF46-A859-5CA2B56A6CAA}"/>
              </a:ext>
            </a:extLst>
          </p:cNvPr>
          <p:cNvPicPr>
            <a:picLocks noChangeAspect="1"/>
          </p:cNvPicPr>
          <p:nvPr/>
        </p:nvPicPr>
        <p:blipFill>
          <a:blip r:embed="rId2"/>
          <a:stretch>
            <a:fillRect/>
          </a:stretch>
        </p:blipFill>
        <p:spPr>
          <a:xfrm>
            <a:off x="4890007" y="841248"/>
            <a:ext cx="6189811" cy="3931920"/>
          </a:xfrm>
          <a:prstGeom prst="rect">
            <a:avLst/>
          </a:prstGeom>
        </p:spPr>
      </p:pic>
      <p:pic>
        <p:nvPicPr>
          <p:cNvPr id="8" name="Content Placeholder 7">
            <a:extLst>
              <a:ext uri="{FF2B5EF4-FFF2-40B4-BE49-F238E27FC236}">
                <a16:creationId xmlns:a16="http://schemas.microsoft.com/office/drawing/2014/main" id="{E918BE5F-A1D3-C648-9C54-7DDA677C152E}"/>
              </a:ext>
            </a:extLst>
          </p:cNvPr>
          <p:cNvPicPr>
            <a:picLocks noChangeAspect="1"/>
          </p:cNvPicPr>
          <p:nvPr/>
        </p:nvPicPr>
        <p:blipFill>
          <a:blip r:embed="rId3"/>
          <a:stretch>
            <a:fillRect/>
          </a:stretch>
        </p:blipFill>
        <p:spPr>
          <a:xfrm>
            <a:off x="5666570" y="5122424"/>
            <a:ext cx="5494867" cy="749808"/>
          </a:xfrm>
          <a:prstGeom prst="rect">
            <a:avLst/>
          </a:prstGeom>
        </p:spPr>
      </p:pic>
      <p:sp>
        <p:nvSpPr>
          <p:cNvPr id="9" name="TextBox 8">
            <a:extLst>
              <a:ext uri="{FF2B5EF4-FFF2-40B4-BE49-F238E27FC236}">
                <a16:creationId xmlns:a16="http://schemas.microsoft.com/office/drawing/2014/main" id="{6015461B-B62B-4D57-B9EC-9709655ABC98}"/>
              </a:ext>
            </a:extLst>
          </p:cNvPr>
          <p:cNvSpPr txBox="1"/>
          <p:nvPr/>
        </p:nvSpPr>
        <p:spPr>
          <a:xfrm>
            <a:off x="242733" y="1835863"/>
            <a:ext cx="4392209" cy="3293209"/>
          </a:xfrm>
          <a:prstGeom prst="rect">
            <a:avLst/>
          </a:prstGeom>
          <a:noFill/>
        </p:spPr>
        <p:txBody>
          <a:bodyPr wrap="square" rtlCol="0" anchor="t">
            <a:spAutoFit/>
          </a:bodyPr>
          <a:lstStyle/>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FACTORS</a:t>
            </a:r>
            <a:endParaRPr lang="en-US"/>
          </a:p>
          <a:p>
            <a:pPr marL="0" marR="0" lvl="0" indent="0" algn="l" defTabSz="914400">
              <a:lnSpc>
                <a:spcPct val="100000"/>
              </a:lnSpc>
              <a:spcBef>
                <a:spcPts val="0"/>
              </a:spcBef>
              <a:spcAft>
                <a:spcPts val="0"/>
              </a:spcAft>
              <a:buClrTx/>
              <a:buSzTx/>
              <a:buNone/>
              <a:tabLst/>
              <a:defRPr/>
            </a:pP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Comparing price versus walk score data for SF to verify the claim by Redfin.</a:t>
            </a:r>
          </a:p>
          <a:p>
            <a:pPr marL="285750" indent="-285750">
              <a:buFont typeface="Arial" panose="020B0604020202020204" pitchFamily="34" charset="0"/>
              <a:buChar char="•"/>
              <a:defRPr/>
            </a:pPr>
            <a:r>
              <a:rPr lang="en-US" sz="1600" kern="0">
                <a:ea typeface="+mn-lt"/>
                <a:cs typeface="+mn-lt"/>
              </a:rPr>
              <a:t>We group-by the data into the bins created above, then for aggregation we used the mean function.</a:t>
            </a:r>
          </a:p>
          <a:p>
            <a:pPr marL="285750" indent="-285750">
              <a:buFont typeface="Arial" panose="020B0604020202020204" pitchFamily="34" charset="0"/>
              <a:buChar char="•"/>
              <a:defRPr/>
            </a:pPr>
            <a:endParaRPr lang="en-US" sz="1600" b="1" i="0" u="none" strike="noStrike" kern="0" cap="none" spc="0" normalizeH="0" baseline="0" noProof="0">
              <a:ln>
                <a:noFill/>
              </a:ln>
              <a:effectLst/>
              <a:uLnTx/>
              <a:uFillTx/>
              <a:ea typeface="+mn-lt"/>
              <a:cs typeface="+mn-lt"/>
            </a:endParaRPr>
          </a:p>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ANALYSIS</a:t>
            </a:r>
            <a:br>
              <a:rPr lang="en-US" sz="1600" b="1" i="0" u="none" strike="noStrike" kern="0" cap="none" spc="0" normalizeH="0" baseline="0" noProof="0">
                <a:ln>
                  <a:noFill/>
                </a:ln>
                <a:effectLst/>
                <a:uLnTx/>
                <a:uFillTx/>
              </a:rPr>
            </a:b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We can observe that the redfin claim is absolutely true. Price does increase consistently with walk score.</a:t>
            </a:r>
            <a:endParaRPr lang="en-US">
              <a:ea typeface="+mn-ea"/>
              <a:cs typeface="+mn-cs"/>
            </a:endParaRPr>
          </a:p>
        </p:txBody>
      </p:sp>
      <p:grpSp>
        <p:nvGrpSpPr>
          <p:cNvPr id="10" name="Group 9">
            <a:extLst>
              <a:ext uri="{FF2B5EF4-FFF2-40B4-BE49-F238E27FC236}">
                <a16:creationId xmlns:a16="http://schemas.microsoft.com/office/drawing/2014/main" id="{17B7B26B-3522-4EFD-A389-AB7367287EDD}"/>
              </a:ext>
            </a:extLst>
          </p:cNvPr>
          <p:cNvGrpSpPr/>
          <p:nvPr/>
        </p:nvGrpSpPr>
        <p:grpSpPr>
          <a:xfrm>
            <a:off x="107086" y="1678387"/>
            <a:ext cx="603444" cy="603444"/>
            <a:chOff x="132899" y="1651155"/>
            <a:chExt cx="603444" cy="603444"/>
          </a:xfrm>
        </p:grpSpPr>
        <p:sp>
          <p:nvSpPr>
            <p:cNvPr id="11" name="Oval 10">
              <a:extLst>
                <a:ext uri="{FF2B5EF4-FFF2-40B4-BE49-F238E27FC236}">
                  <a16:creationId xmlns:a16="http://schemas.microsoft.com/office/drawing/2014/main" id="{32A0BE0A-3FC8-41A0-8DB2-4752AD20A5EF}"/>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2" name="Graphic 11" descr="Decision chart">
              <a:extLst>
                <a:ext uri="{FF2B5EF4-FFF2-40B4-BE49-F238E27FC236}">
                  <a16:creationId xmlns:a16="http://schemas.microsoft.com/office/drawing/2014/main" id="{1D35A5A9-03C4-4905-84EA-6FC5D0B5CFE8}"/>
                </a:ext>
              </a:extLst>
            </p:cNvPr>
            <p:cNvPicPr>
              <a:picLocks noChangeAspect="1"/>
            </p:cNvPicPr>
            <p:nvPr/>
          </p:nvPicPr>
          <p:blipFill>
            <a:blip r:embed="rId4">
              <a:alphaModFix/>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1800418"/>
              <a:ext cx="302788" cy="302788"/>
            </a:xfrm>
            <a:prstGeom prst="rect">
              <a:avLst/>
            </a:prstGeom>
          </p:spPr>
        </p:pic>
      </p:grpSp>
      <p:grpSp>
        <p:nvGrpSpPr>
          <p:cNvPr id="13" name="Group 12">
            <a:extLst>
              <a:ext uri="{FF2B5EF4-FFF2-40B4-BE49-F238E27FC236}">
                <a16:creationId xmlns:a16="http://schemas.microsoft.com/office/drawing/2014/main" id="{766D713A-AF38-475A-BC4A-625B4074B253}"/>
              </a:ext>
            </a:extLst>
          </p:cNvPr>
          <p:cNvGrpSpPr/>
          <p:nvPr/>
        </p:nvGrpSpPr>
        <p:grpSpPr>
          <a:xfrm>
            <a:off x="107086" y="3683155"/>
            <a:ext cx="603444" cy="603444"/>
            <a:chOff x="132899" y="4375305"/>
            <a:chExt cx="603444" cy="603444"/>
          </a:xfrm>
        </p:grpSpPr>
        <p:sp>
          <p:nvSpPr>
            <p:cNvPr id="14" name="Oval 13">
              <a:extLst>
                <a:ext uri="{FF2B5EF4-FFF2-40B4-BE49-F238E27FC236}">
                  <a16:creationId xmlns:a16="http://schemas.microsoft.com/office/drawing/2014/main" id="{4EB5DD26-295A-4759-AE50-BB86535F8403}"/>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5" name="Graphic 14" descr="Statistics">
              <a:extLst>
                <a:ext uri="{FF2B5EF4-FFF2-40B4-BE49-F238E27FC236}">
                  <a16:creationId xmlns:a16="http://schemas.microsoft.com/office/drawing/2014/main" id="{42329358-9CE0-4946-9634-C522D53331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42617397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AC267-F628-4D30-AB46-36F4534754ED}"/>
              </a:ext>
            </a:extLst>
          </p:cNvPr>
          <p:cNvSpPr>
            <a:spLocks noGrp="1"/>
          </p:cNvSpPr>
          <p:nvPr>
            <p:ph type="title"/>
          </p:nvPr>
        </p:nvSpPr>
        <p:spPr/>
        <p:txBody>
          <a:bodyPr/>
          <a:lstStyle/>
          <a:p>
            <a:r>
              <a:rPr lang="en-US">
                <a:solidFill>
                  <a:schemeClr val="bg1"/>
                </a:solidFill>
              </a:rPr>
              <a:t>What we did?</a:t>
            </a:r>
          </a:p>
        </p:txBody>
      </p:sp>
      <p:graphicFrame>
        <p:nvGraphicFramePr>
          <p:cNvPr id="4" name="Content Placeholder 3">
            <a:extLst>
              <a:ext uri="{FF2B5EF4-FFF2-40B4-BE49-F238E27FC236}">
                <a16:creationId xmlns:a16="http://schemas.microsoft.com/office/drawing/2014/main" id="{AB480942-EF4C-4F1A-9831-CEA353FBC1D9}"/>
              </a:ext>
            </a:extLst>
          </p:cNvPr>
          <p:cNvGraphicFramePr>
            <a:graphicFrameLocks noGrp="1"/>
          </p:cNvGraphicFramePr>
          <p:nvPr>
            <p:ph idx="1"/>
            <p:extLst>
              <p:ext uri="{D42A27DB-BD31-4B8C-83A1-F6EECF244321}">
                <p14:modId xmlns:p14="http://schemas.microsoft.com/office/powerpoint/2010/main" val="248582392"/>
              </p:ext>
            </p:extLst>
          </p:nvPr>
        </p:nvGraphicFramePr>
        <p:xfrm>
          <a:off x="0" y="1767010"/>
          <a:ext cx="12192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727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B0EE4C4D-2B1D-4B13-9E39-7A57CB9CD546}"/>
                                            </p:graphicEl>
                                          </p:spTgt>
                                        </p:tgtEl>
                                        <p:attrNameLst>
                                          <p:attrName>style.visibility</p:attrName>
                                        </p:attrNameLst>
                                      </p:cBhvr>
                                      <p:to>
                                        <p:strVal val="visible"/>
                                      </p:to>
                                    </p:set>
                                    <p:anim calcmode="lin" valueType="num">
                                      <p:cBhvr additive="base">
                                        <p:cTn id="7" dur="500" fill="hold"/>
                                        <p:tgtEl>
                                          <p:spTgt spid="4">
                                            <p:graphicEl>
                                              <a:dgm id="{B0EE4C4D-2B1D-4B13-9E39-7A57CB9CD54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B0EE4C4D-2B1D-4B13-9E39-7A57CB9CD546}"/>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95039FD3-346A-4E61-90BB-290229E6BC46}"/>
                                            </p:graphicEl>
                                          </p:spTgt>
                                        </p:tgtEl>
                                        <p:attrNameLst>
                                          <p:attrName>style.visibility</p:attrName>
                                        </p:attrNameLst>
                                      </p:cBhvr>
                                      <p:to>
                                        <p:strVal val="visible"/>
                                      </p:to>
                                    </p:set>
                                    <p:anim calcmode="lin" valueType="num">
                                      <p:cBhvr additive="base">
                                        <p:cTn id="11" dur="500" fill="hold"/>
                                        <p:tgtEl>
                                          <p:spTgt spid="4">
                                            <p:graphicEl>
                                              <a:dgm id="{95039FD3-346A-4E61-90BB-290229E6BC46}"/>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95039FD3-346A-4E61-90BB-290229E6BC46}"/>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338704B0-DA1D-4956-AA4E-4BF392853921}"/>
                                            </p:graphicEl>
                                          </p:spTgt>
                                        </p:tgtEl>
                                        <p:attrNameLst>
                                          <p:attrName>style.visibility</p:attrName>
                                        </p:attrNameLst>
                                      </p:cBhvr>
                                      <p:to>
                                        <p:strVal val="visible"/>
                                      </p:to>
                                    </p:set>
                                    <p:anim calcmode="lin" valueType="num">
                                      <p:cBhvr additive="base">
                                        <p:cTn id="15" dur="500" fill="hold"/>
                                        <p:tgtEl>
                                          <p:spTgt spid="4">
                                            <p:graphicEl>
                                              <a:dgm id="{338704B0-DA1D-4956-AA4E-4BF392853921}"/>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338704B0-DA1D-4956-AA4E-4BF392853921}"/>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graphicEl>
                                              <a:dgm id="{1739AF9A-2569-441C-A021-13AEF133FC94}"/>
                                            </p:graphicEl>
                                          </p:spTgt>
                                        </p:tgtEl>
                                        <p:attrNameLst>
                                          <p:attrName>style.visibility</p:attrName>
                                        </p:attrNameLst>
                                      </p:cBhvr>
                                      <p:to>
                                        <p:strVal val="visible"/>
                                      </p:to>
                                    </p:set>
                                    <p:anim calcmode="lin" valueType="num">
                                      <p:cBhvr additive="base">
                                        <p:cTn id="21" dur="500" fill="hold"/>
                                        <p:tgtEl>
                                          <p:spTgt spid="4">
                                            <p:graphicEl>
                                              <a:dgm id="{1739AF9A-2569-441C-A021-13AEF133FC94}"/>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1739AF9A-2569-441C-A021-13AEF133FC94}"/>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
                                            <p:graphicEl>
                                              <a:dgm id="{8A46D998-F0BA-4A5D-BFC3-809125080EC3}"/>
                                            </p:graphicEl>
                                          </p:spTgt>
                                        </p:tgtEl>
                                        <p:attrNameLst>
                                          <p:attrName>style.visibility</p:attrName>
                                        </p:attrNameLst>
                                      </p:cBhvr>
                                      <p:to>
                                        <p:strVal val="visible"/>
                                      </p:to>
                                    </p:set>
                                    <p:anim calcmode="lin" valueType="num">
                                      <p:cBhvr additive="base">
                                        <p:cTn id="25" dur="500" fill="hold"/>
                                        <p:tgtEl>
                                          <p:spTgt spid="4">
                                            <p:graphicEl>
                                              <a:dgm id="{8A46D998-F0BA-4A5D-BFC3-809125080EC3}"/>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8A46D998-F0BA-4A5D-BFC3-809125080EC3}"/>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
                                            <p:graphicEl>
                                              <a:dgm id="{32388C9E-D047-40C8-9A7A-71EBAB17C088}"/>
                                            </p:graphicEl>
                                          </p:spTgt>
                                        </p:tgtEl>
                                        <p:attrNameLst>
                                          <p:attrName>style.visibility</p:attrName>
                                        </p:attrNameLst>
                                      </p:cBhvr>
                                      <p:to>
                                        <p:strVal val="visible"/>
                                      </p:to>
                                    </p:set>
                                    <p:anim calcmode="lin" valueType="num">
                                      <p:cBhvr additive="base">
                                        <p:cTn id="29" dur="500" fill="hold"/>
                                        <p:tgtEl>
                                          <p:spTgt spid="4">
                                            <p:graphicEl>
                                              <a:dgm id="{32388C9E-D047-40C8-9A7A-71EBAB17C088}"/>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graphicEl>
                                              <a:dgm id="{32388C9E-D047-40C8-9A7A-71EBAB17C088}"/>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
                                            <p:graphicEl>
                                              <a:dgm id="{6C43B6D0-7B2C-43B5-9860-09EC2FFE4022}"/>
                                            </p:graphicEl>
                                          </p:spTgt>
                                        </p:tgtEl>
                                        <p:attrNameLst>
                                          <p:attrName>style.visibility</p:attrName>
                                        </p:attrNameLst>
                                      </p:cBhvr>
                                      <p:to>
                                        <p:strVal val="visible"/>
                                      </p:to>
                                    </p:set>
                                    <p:anim calcmode="lin" valueType="num">
                                      <p:cBhvr additive="base">
                                        <p:cTn id="35" dur="500" fill="hold"/>
                                        <p:tgtEl>
                                          <p:spTgt spid="4">
                                            <p:graphicEl>
                                              <a:dgm id="{6C43B6D0-7B2C-43B5-9860-09EC2FFE4022}"/>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graphicEl>
                                              <a:dgm id="{6C43B6D0-7B2C-43B5-9860-09EC2FFE4022}"/>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
                                            <p:graphicEl>
                                              <a:dgm id="{5A4B8DDE-1A12-475D-9990-68B41442FB50}"/>
                                            </p:graphicEl>
                                          </p:spTgt>
                                        </p:tgtEl>
                                        <p:attrNameLst>
                                          <p:attrName>style.visibility</p:attrName>
                                        </p:attrNameLst>
                                      </p:cBhvr>
                                      <p:to>
                                        <p:strVal val="visible"/>
                                      </p:to>
                                    </p:set>
                                    <p:anim calcmode="lin" valueType="num">
                                      <p:cBhvr additive="base">
                                        <p:cTn id="39" dur="500" fill="hold"/>
                                        <p:tgtEl>
                                          <p:spTgt spid="4">
                                            <p:graphicEl>
                                              <a:dgm id="{5A4B8DDE-1A12-475D-9990-68B41442FB50}"/>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graphicEl>
                                              <a:dgm id="{5A4B8DDE-1A12-475D-9990-68B41442FB50}"/>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
                                            <p:graphicEl>
                                              <a:dgm id="{62B7D856-049B-4DB8-88C9-6A550305EADA}"/>
                                            </p:graphicEl>
                                          </p:spTgt>
                                        </p:tgtEl>
                                        <p:attrNameLst>
                                          <p:attrName>style.visibility</p:attrName>
                                        </p:attrNameLst>
                                      </p:cBhvr>
                                      <p:to>
                                        <p:strVal val="visible"/>
                                      </p:to>
                                    </p:set>
                                    <p:anim calcmode="lin" valueType="num">
                                      <p:cBhvr additive="base">
                                        <p:cTn id="43" dur="500" fill="hold"/>
                                        <p:tgtEl>
                                          <p:spTgt spid="4">
                                            <p:graphicEl>
                                              <a:dgm id="{62B7D856-049B-4DB8-88C9-6A550305EADA}"/>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graphicEl>
                                              <a:dgm id="{62B7D856-049B-4DB8-88C9-6A550305EADA}"/>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graphicEl>
                                              <a:dgm id="{8F4506C0-070B-4AD9-B9FF-4E9631CD7CA8}"/>
                                            </p:graphicEl>
                                          </p:spTgt>
                                        </p:tgtEl>
                                        <p:attrNameLst>
                                          <p:attrName>style.visibility</p:attrName>
                                        </p:attrNameLst>
                                      </p:cBhvr>
                                      <p:to>
                                        <p:strVal val="visible"/>
                                      </p:to>
                                    </p:set>
                                    <p:anim calcmode="lin" valueType="num">
                                      <p:cBhvr additive="base">
                                        <p:cTn id="49" dur="500" fill="hold"/>
                                        <p:tgtEl>
                                          <p:spTgt spid="4">
                                            <p:graphicEl>
                                              <a:dgm id="{8F4506C0-070B-4AD9-B9FF-4E9631CD7CA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graphicEl>
                                              <a:dgm id="{8F4506C0-070B-4AD9-B9FF-4E9631CD7CA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
                                            <p:graphicEl>
                                              <a:dgm id="{7600BD3C-E86D-4F85-9644-4151723D948C}"/>
                                            </p:graphicEl>
                                          </p:spTgt>
                                        </p:tgtEl>
                                        <p:attrNameLst>
                                          <p:attrName>style.visibility</p:attrName>
                                        </p:attrNameLst>
                                      </p:cBhvr>
                                      <p:to>
                                        <p:strVal val="visible"/>
                                      </p:to>
                                    </p:set>
                                    <p:anim calcmode="lin" valueType="num">
                                      <p:cBhvr additive="base">
                                        <p:cTn id="53" dur="500" fill="hold"/>
                                        <p:tgtEl>
                                          <p:spTgt spid="4">
                                            <p:graphicEl>
                                              <a:dgm id="{7600BD3C-E86D-4F85-9644-4151723D948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4">
                                            <p:graphicEl>
                                              <a:dgm id="{7600BD3C-E86D-4F85-9644-4151723D948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
                                            <p:graphicEl>
                                              <a:dgm id="{2ADC3AF8-C76F-44A2-BA25-DFE067B4E9BA}"/>
                                            </p:graphicEl>
                                          </p:spTgt>
                                        </p:tgtEl>
                                        <p:attrNameLst>
                                          <p:attrName>style.visibility</p:attrName>
                                        </p:attrNameLst>
                                      </p:cBhvr>
                                      <p:to>
                                        <p:strVal val="visible"/>
                                      </p:to>
                                    </p:set>
                                    <p:anim calcmode="lin" valueType="num">
                                      <p:cBhvr additive="base">
                                        <p:cTn id="57" dur="500" fill="hold"/>
                                        <p:tgtEl>
                                          <p:spTgt spid="4">
                                            <p:graphicEl>
                                              <a:dgm id="{2ADC3AF8-C76F-44A2-BA25-DFE067B4E9BA}"/>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4">
                                            <p:graphicEl>
                                              <a:dgm id="{2ADC3AF8-C76F-44A2-BA25-DFE067B4E9BA}"/>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4">
                                            <p:graphicEl>
                                              <a:dgm id="{0C3FC8B2-C8F7-45F4-A0AB-BB53472B31CE}"/>
                                            </p:graphicEl>
                                          </p:spTgt>
                                        </p:tgtEl>
                                        <p:attrNameLst>
                                          <p:attrName>style.visibility</p:attrName>
                                        </p:attrNameLst>
                                      </p:cBhvr>
                                      <p:to>
                                        <p:strVal val="visible"/>
                                      </p:to>
                                    </p:set>
                                    <p:anim calcmode="lin" valueType="num">
                                      <p:cBhvr additive="base">
                                        <p:cTn id="63" dur="500" fill="hold"/>
                                        <p:tgtEl>
                                          <p:spTgt spid="4">
                                            <p:graphicEl>
                                              <a:dgm id="{0C3FC8B2-C8F7-45F4-A0AB-BB53472B31CE}"/>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4">
                                            <p:graphicEl>
                                              <a:dgm id="{0C3FC8B2-C8F7-45F4-A0AB-BB53472B31CE}"/>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
                                            <p:graphicEl>
                                              <a:dgm id="{F6E0C8AF-5A32-44F5-AB48-8AF40AB5076B}"/>
                                            </p:graphicEl>
                                          </p:spTgt>
                                        </p:tgtEl>
                                        <p:attrNameLst>
                                          <p:attrName>style.visibility</p:attrName>
                                        </p:attrNameLst>
                                      </p:cBhvr>
                                      <p:to>
                                        <p:strVal val="visible"/>
                                      </p:to>
                                    </p:set>
                                    <p:anim calcmode="lin" valueType="num">
                                      <p:cBhvr additive="base">
                                        <p:cTn id="67" dur="500" fill="hold"/>
                                        <p:tgtEl>
                                          <p:spTgt spid="4">
                                            <p:graphicEl>
                                              <a:dgm id="{F6E0C8AF-5A32-44F5-AB48-8AF40AB5076B}"/>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4">
                                            <p:graphicEl>
                                              <a:dgm id="{F6E0C8AF-5A32-44F5-AB48-8AF40AB5076B}"/>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
                                            <p:graphicEl>
                                              <a:dgm id="{05E0185E-05CD-4DDB-809E-802B2C202CF8}"/>
                                            </p:graphicEl>
                                          </p:spTgt>
                                        </p:tgtEl>
                                        <p:attrNameLst>
                                          <p:attrName>style.visibility</p:attrName>
                                        </p:attrNameLst>
                                      </p:cBhvr>
                                      <p:to>
                                        <p:strVal val="visible"/>
                                      </p:to>
                                    </p:set>
                                    <p:anim calcmode="lin" valueType="num">
                                      <p:cBhvr additive="base">
                                        <p:cTn id="71" dur="500" fill="hold"/>
                                        <p:tgtEl>
                                          <p:spTgt spid="4">
                                            <p:graphicEl>
                                              <a:dgm id="{05E0185E-05CD-4DDB-809E-802B2C202CF8}"/>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4">
                                            <p:graphicEl>
                                              <a:dgm id="{05E0185E-05CD-4DDB-809E-802B2C202CF8}"/>
                                            </p:graphic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graphicEl>
                                              <a:dgm id="{580CCF91-5E7D-49ED-B2F1-EA0A7281A015}"/>
                                            </p:graphicEl>
                                          </p:spTgt>
                                        </p:tgtEl>
                                        <p:attrNameLst>
                                          <p:attrName>style.visibility</p:attrName>
                                        </p:attrNameLst>
                                      </p:cBhvr>
                                      <p:to>
                                        <p:strVal val="visible"/>
                                      </p:to>
                                    </p:set>
                                    <p:anim calcmode="lin" valueType="num">
                                      <p:cBhvr additive="base">
                                        <p:cTn id="77" dur="500" fill="hold"/>
                                        <p:tgtEl>
                                          <p:spTgt spid="4">
                                            <p:graphicEl>
                                              <a:dgm id="{580CCF91-5E7D-49ED-B2F1-EA0A7281A015}"/>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4">
                                            <p:graphicEl>
                                              <a:dgm id="{580CCF91-5E7D-49ED-B2F1-EA0A7281A015}"/>
                                            </p:graphicEl>
                                          </p:spTgt>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
                                            <p:graphicEl>
                                              <a:dgm id="{9A976F30-2122-447F-B920-7F225EFF4A94}"/>
                                            </p:graphicEl>
                                          </p:spTgt>
                                        </p:tgtEl>
                                        <p:attrNameLst>
                                          <p:attrName>style.visibility</p:attrName>
                                        </p:attrNameLst>
                                      </p:cBhvr>
                                      <p:to>
                                        <p:strVal val="visible"/>
                                      </p:to>
                                    </p:set>
                                    <p:anim calcmode="lin" valueType="num">
                                      <p:cBhvr additive="base">
                                        <p:cTn id="81" dur="500" fill="hold"/>
                                        <p:tgtEl>
                                          <p:spTgt spid="4">
                                            <p:graphicEl>
                                              <a:dgm id="{9A976F30-2122-447F-B920-7F225EFF4A94}"/>
                                            </p:graphicEl>
                                          </p:spTgt>
                                        </p:tgtEl>
                                        <p:attrNameLst>
                                          <p:attrName>ppt_x</p:attrName>
                                        </p:attrNameLst>
                                      </p:cBhvr>
                                      <p:tavLst>
                                        <p:tav tm="0">
                                          <p:val>
                                            <p:strVal val="#ppt_x"/>
                                          </p:val>
                                        </p:tav>
                                        <p:tav tm="100000">
                                          <p:val>
                                            <p:strVal val="#ppt_x"/>
                                          </p:val>
                                        </p:tav>
                                      </p:tavLst>
                                    </p:anim>
                                    <p:anim calcmode="lin" valueType="num">
                                      <p:cBhvr additive="base">
                                        <p:cTn id="82" dur="500" fill="hold"/>
                                        <p:tgtEl>
                                          <p:spTgt spid="4">
                                            <p:graphicEl>
                                              <a:dgm id="{9A976F30-2122-447F-B920-7F225EFF4A94}"/>
                                            </p:graphicEl>
                                          </p:spTgt>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
                                            <p:graphicEl>
                                              <a:dgm id="{DA523892-4DD2-4792-8DA7-BD4BEE1F5109}"/>
                                            </p:graphicEl>
                                          </p:spTgt>
                                        </p:tgtEl>
                                        <p:attrNameLst>
                                          <p:attrName>style.visibility</p:attrName>
                                        </p:attrNameLst>
                                      </p:cBhvr>
                                      <p:to>
                                        <p:strVal val="visible"/>
                                      </p:to>
                                    </p:set>
                                    <p:anim calcmode="lin" valueType="num">
                                      <p:cBhvr additive="base">
                                        <p:cTn id="85" dur="500" fill="hold"/>
                                        <p:tgtEl>
                                          <p:spTgt spid="4">
                                            <p:graphicEl>
                                              <a:dgm id="{DA523892-4DD2-4792-8DA7-BD4BEE1F5109}"/>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4">
                                            <p:graphicEl>
                                              <a:dgm id="{DA523892-4DD2-4792-8DA7-BD4BEE1F510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27144BB7-FF3B-B447-9CEB-DCD2AD9C1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75" y="3610719"/>
            <a:ext cx="3196657" cy="2654614"/>
          </a:xfrm>
          <a:prstGeom prst="rect">
            <a:avLst/>
          </a:prstGeom>
        </p:spPr>
      </p:pic>
      <p:pic>
        <p:nvPicPr>
          <p:cNvPr id="7" name="Picture 6">
            <a:extLst>
              <a:ext uri="{FF2B5EF4-FFF2-40B4-BE49-F238E27FC236}">
                <a16:creationId xmlns:a16="http://schemas.microsoft.com/office/drawing/2014/main" id="{F9F00F77-9158-EE43-A1A9-192C802CB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75" y="1426319"/>
            <a:ext cx="3196657" cy="2184400"/>
          </a:xfrm>
          <a:prstGeom prst="rect">
            <a:avLst/>
          </a:prstGeom>
        </p:spPr>
      </p:pic>
      <p:sp>
        <p:nvSpPr>
          <p:cNvPr id="4" name="TextBox 3">
            <a:extLst>
              <a:ext uri="{FF2B5EF4-FFF2-40B4-BE49-F238E27FC236}">
                <a16:creationId xmlns:a16="http://schemas.microsoft.com/office/drawing/2014/main" id="{00561D70-5BDE-A84B-BD2C-5967998ADF95}"/>
              </a:ext>
            </a:extLst>
          </p:cNvPr>
          <p:cNvSpPr txBox="1"/>
          <p:nvPr/>
        </p:nvSpPr>
        <p:spPr>
          <a:xfrm>
            <a:off x="495775" y="610769"/>
            <a:ext cx="302520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Case Study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617BFD25-3A65-5647-90D8-702ED7A4A105}"/>
              </a:ext>
            </a:extLst>
          </p:cNvPr>
          <p:cNvSpPr/>
          <p:nvPr/>
        </p:nvSpPr>
        <p:spPr>
          <a:xfrm>
            <a:off x="5198534" y="942072"/>
            <a:ext cx="6096000" cy="4567404"/>
          </a:xfrm>
          <a:prstGeom prst="rect">
            <a:avLst/>
          </a:prstGeom>
        </p:spPr>
        <p:txBody>
          <a:bodyP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How price varies with Garage/Parking value in metro cities (like SF) in comparison to smaller cities (like San Jose, Sunnyvale etc.)?</a:t>
            </a: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We will verify this claim made by Redfin through further visualization techniques: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sng" strike="noStrike" kern="1200" cap="none" spc="0" normalizeH="0" baseline="0" noProof="0">
                <a:ln>
                  <a:noFill/>
                </a:ln>
                <a:solidFill>
                  <a:prstClr val="white"/>
                </a:solidFill>
                <a:effectLst/>
                <a:uLnTx/>
                <a:uFillTx/>
                <a:latin typeface="Calibri" panose="020F0502020204030204"/>
                <a:ea typeface="+mn-ea"/>
                <a:cs typeface="+mn-cs"/>
                <a:hlinkClick r:id="rId4"/>
              </a:rPr>
              <a:t>https://www.redfin.com/blog/does-a-garage-add-value-to-a-home/</a:t>
            </a:r>
            <a:endParaRPr kumimoji="0" lang="en-US" sz="2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87079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242733" y="383843"/>
            <a:ext cx="3986367" cy="753228"/>
          </a:xfrm>
        </p:spPr>
        <p:txBody>
          <a:bodyPr>
            <a:normAutofit fontScale="90000"/>
          </a:bodyPr>
          <a:lstStyle/>
          <a:p>
            <a:r>
              <a:rPr lang="en-US" sz="2800"/>
              <a:t>Price Versus Parking/Garage</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E29F2F-19C2-4176-844D-C8EC3B4B933E}"/>
              </a:ext>
            </a:extLst>
          </p:cNvPr>
          <p:cNvSpPr txBox="1"/>
          <p:nvPr/>
        </p:nvSpPr>
        <p:spPr>
          <a:xfrm>
            <a:off x="242733" y="1835863"/>
            <a:ext cx="4392209" cy="3293209"/>
          </a:xfrm>
          <a:prstGeom prst="rect">
            <a:avLst/>
          </a:prstGeom>
          <a:noFill/>
        </p:spPr>
        <p:txBody>
          <a:bodyPr wrap="square" rtlCol="0" anchor="t">
            <a:spAutoFit/>
          </a:bodyPr>
          <a:lstStyle/>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FACTORS</a:t>
            </a:r>
            <a:endParaRPr lang="en-US"/>
          </a:p>
          <a:p>
            <a:pPr marL="0" marR="0" lvl="0" indent="0" algn="l" defTabSz="914400">
              <a:lnSpc>
                <a:spcPct val="100000"/>
              </a:lnSpc>
              <a:spcBef>
                <a:spcPts val="0"/>
              </a:spcBef>
              <a:spcAft>
                <a:spcPts val="0"/>
              </a:spcAft>
              <a:buClrTx/>
              <a:buSzTx/>
              <a:buNone/>
              <a:tabLst/>
              <a:defRPr/>
            </a:pP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Comparing price versus Parking/Garage data  for SF to verify the claim by Redfin.</a:t>
            </a:r>
          </a:p>
          <a:p>
            <a:pPr marL="285750" indent="-285750">
              <a:buFont typeface="Arial" panose="020B0604020202020204" pitchFamily="34" charset="0"/>
              <a:buChar char="•"/>
              <a:defRPr/>
            </a:pPr>
            <a:r>
              <a:rPr lang="en-US" sz="1600" kern="0">
                <a:ea typeface="+mn-lt"/>
                <a:cs typeface="+mn-lt"/>
              </a:rPr>
              <a:t>Constructing a side-by-side bar plot from the dictionary.</a:t>
            </a:r>
          </a:p>
          <a:p>
            <a:pPr marL="285750" indent="-285750">
              <a:buFont typeface="Arial" panose="020B0604020202020204" pitchFamily="34" charset="0"/>
              <a:buChar char="•"/>
              <a:defRPr/>
            </a:pPr>
            <a:endParaRPr lang="en-US" sz="1600" b="1" i="0" u="none" strike="noStrike" kern="0" cap="none" spc="0" normalizeH="0" baseline="0" noProof="0">
              <a:ln>
                <a:noFill/>
              </a:ln>
              <a:effectLst/>
              <a:uLnTx/>
              <a:uFillTx/>
              <a:ea typeface="+mn-lt"/>
              <a:cs typeface="+mn-lt"/>
            </a:endParaRPr>
          </a:p>
          <a:p>
            <a:pPr>
              <a:defRPr/>
            </a:pPr>
            <a:r>
              <a:rPr lang="en-US" sz="1600" b="1" kern="0">
                <a:ea typeface="+mn-lt"/>
                <a:cs typeface="+mn-lt"/>
              </a:rPr>
              <a:t>           </a:t>
            </a:r>
            <a:r>
              <a:rPr kumimoji="0" lang="en-US" sz="1600" b="0" i="0" u="none" strike="noStrike" kern="0" cap="none" spc="0" normalizeH="0" baseline="0" noProof="0">
                <a:ln>
                  <a:noFill/>
                </a:ln>
                <a:effectLst/>
                <a:uLnTx/>
                <a:uFillTx/>
                <a:ea typeface="+mn-lt"/>
                <a:cs typeface="+mn-lt"/>
              </a:rPr>
              <a:t>ANALYSIS</a:t>
            </a:r>
            <a:br>
              <a:rPr lang="en-US" sz="1600" b="1" i="0" u="none" strike="noStrike" kern="0" cap="none" spc="0" normalizeH="0" baseline="0" noProof="0">
                <a:ln>
                  <a:noFill/>
                </a:ln>
                <a:effectLst/>
                <a:uLnTx/>
                <a:uFillTx/>
              </a:rPr>
            </a:br>
            <a:endParaRPr lang="en-US" sz="1600" b="1" i="0" u="none" strike="noStrike" kern="0" cap="none" spc="0" normalizeH="0" baseline="0" noProof="0">
              <a:ln>
                <a:noFill/>
              </a:ln>
              <a:effectLst/>
              <a:uLnTx/>
              <a:uFillTx/>
              <a:ea typeface="+mn-lt"/>
              <a:cs typeface="+mn-lt"/>
            </a:endParaRPr>
          </a:p>
          <a:p>
            <a:pPr marL="285750" indent="-285750">
              <a:buFont typeface="Arial" panose="020B0604020202020204" pitchFamily="34" charset="0"/>
              <a:buChar char="•"/>
              <a:defRPr/>
            </a:pPr>
            <a:r>
              <a:rPr lang="en-US" sz="1600" kern="0">
                <a:ea typeface="+mn-lt"/>
                <a:cs typeface="+mn-lt"/>
              </a:rPr>
              <a:t>Through this adjoining graph, one can observe how much difference can parking add to the home price, particularly in big metros like SF, hence verifying redfin's claim.</a:t>
            </a:r>
            <a:endParaRPr lang="en-US">
              <a:ea typeface="+mn-ea"/>
              <a:cs typeface="+mn-cs"/>
            </a:endParaRPr>
          </a:p>
        </p:txBody>
      </p:sp>
      <p:grpSp>
        <p:nvGrpSpPr>
          <p:cNvPr id="11" name="Group 10">
            <a:extLst>
              <a:ext uri="{FF2B5EF4-FFF2-40B4-BE49-F238E27FC236}">
                <a16:creationId xmlns:a16="http://schemas.microsoft.com/office/drawing/2014/main" id="{9A90E008-6463-49E1-B75C-796B056AF000}"/>
              </a:ext>
            </a:extLst>
          </p:cNvPr>
          <p:cNvGrpSpPr/>
          <p:nvPr/>
        </p:nvGrpSpPr>
        <p:grpSpPr>
          <a:xfrm>
            <a:off x="107086" y="1678387"/>
            <a:ext cx="603444" cy="603444"/>
            <a:chOff x="132899" y="1651155"/>
            <a:chExt cx="603444" cy="603444"/>
          </a:xfrm>
        </p:grpSpPr>
        <p:sp>
          <p:nvSpPr>
            <p:cNvPr id="12" name="Oval 11">
              <a:extLst>
                <a:ext uri="{FF2B5EF4-FFF2-40B4-BE49-F238E27FC236}">
                  <a16:creationId xmlns:a16="http://schemas.microsoft.com/office/drawing/2014/main" id="{B60493CE-09FC-489F-9AD7-9DE2D342EF0E}"/>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3" name="Graphic 12" descr="Decision chart">
              <a:extLst>
                <a:ext uri="{FF2B5EF4-FFF2-40B4-BE49-F238E27FC236}">
                  <a16:creationId xmlns:a16="http://schemas.microsoft.com/office/drawing/2014/main" id="{7E3372A3-72E7-466B-BDDE-9CD99BCB5112}"/>
                </a:ext>
              </a:extLst>
            </p:cNvPr>
            <p:cNvPicPr>
              <a:picLocks noChangeAspect="1"/>
            </p:cNvPicPr>
            <p:nvPr/>
          </p:nvPicPr>
          <p:blipFill>
            <a:blip r:embed="rId2">
              <a:alphaModFix/>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1800418"/>
              <a:ext cx="302788" cy="302788"/>
            </a:xfrm>
            <a:prstGeom prst="rect">
              <a:avLst/>
            </a:prstGeom>
          </p:spPr>
        </p:pic>
      </p:grpSp>
      <p:grpSp>
        <p:nvGrpSpPr>
          <p:cNvPr id="14" name="Group 13">
            <a:extLst>
              <a:ext uri="{FF2B5EF4-FFF2-40B4-BE49-F238E27FC236}">
                <a16:creationId xmlns:a16="http://schemas.microsoft.com/office/drawing/2014/main" id="{A426DF5A-CFD0-4D8A-BD85-F7C987D1E8C8}"/>
              </a:ext>
            </a:extLst>
          </p:cNvPr>
          <p:cNvGrpSpPr/>
          <p:nvPr/>
        </p:nvGrpSpPr>
        <p:grpSpPr>
          <a:xfrm>
            <a:off x="107086" y="3445030"/>
            <a:ext cx="603444" cy="603444"/>
            <a:chOff x="132899" y="4375305"/>
            <a:chExt cx="603444" cy="603444"/>
          </a:xfrm>
        </p:grpSpPr>
        <p:sp>
          <p:nvSpPr>
            <p:cNvPr id="15" name="Oval 14">
              <a:extLst>
                <a:ext uri="{FF2B5EF4-FFF2-40B4-BE49-F238E27FC236}">
                  <a16:creationId xmlns:a16="http://schemas.microsoft.com/office/drawing/2014/main" id="{66DF4BE9-BAD1-4EE6-8E65-7BC959737874}"/>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6" name="Graphic 15" descr="Statistics">
              <a:extLst>
                <a:ext uri="{FF2B5EF4-FFF2-40B4-BE49-F238E27FC236}">
                  <a16:creationId xmlns:a16="http://schemas.microsoft.com/office/drawing/2014/main" id="{C4FEDDE9-B5A0-46C6-A699-4D8D13F034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4524568"/>
              <a:ext cx="302788" cy="302788"/>
            </a:xfrm>
            <a:prstGeom prst="rect">
              <a:avLst/>
            </a:prstGeom>
          </p:spPr>
        </p:pic>
      </p:grpSp>
      <p:pic>
        <p:nvPicPr>
          <p:cNvPr id="5" name="Picture 6" descr="A screenshot of a cell phone&#10;&#10;Description generated with very high confidence">
            <a:extLst>
              <a:ext uri="{FF2B5EF4-FFF2-40B4-BE49-F238E27FC236}">
                <a16:creationId xmlns:a16="http://schemas.microsoft.com/office/drawing/2014/main" id="{13E6958F-B0DB-420E-8DE3-12FF6EE0C3EA}"/>
              </a:ext>
            </a:extLst>
          </p:cNvPr>
          <p:cNvPicPr>
            <a:picLocks noChangeAspect="1"/>
          </p:cNvPicPr>
          <p:nvPr/>
        </p:nvPicPr>
        <p:blipFill>
          <a:blip r:embed="rId6"/>
          <a:stretch>
            <a:fillRect/>
          </a:stretch>
        </p:blipFill>
        <p:spPr>
          <a:xfrm>
            <a:off x="4853796" y="703540"/>
            <a:ext cx="7171425" cy="5091485"/>
          </a:xfrm>
          <a:prstGeom prst="rect">
            <a:avLst/>
          </a:prstGeom>
        </p:spPr>
      </p:pic>
    </p:spTree>
    <p:extLst>
      <p:ext uri="{BB962C8B-B14F-4D97-AF65-F5344CB8AC3E}">
        <p14:creationId xmlns:p14="http://schemas.microsoft.com/office/powerpoint/2010/main" val="40034284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2DA8726-4AEA-6C45-AE63-79B2138BC00E}"/>
              </a:ext>
            </a:extLst>
          </p:cNvPr>
          <p:cNvGrpSpPr/>
          <p:nvPr/>
        </p:nvGrpSpPr>
        <p:grpSpPr>
          <a:xfrm>
            <a:off x="2116666" y="2048935"/>
            <a:ext cx="7738534" cy="1964840"/>
            <a:chOff x="2116666" y="2048935"/>
            <a:chExt cx="7738534" cy="1964840"/>
          </a:xfrm>
        </p:grpSpPr>
        <p:sp>
          <p:nvSpPr>
            <p:cNvPr id="29" name="TextBox 28">
              <a:extLst>
                <a:ext uri="{FF2B5EF4-FFF2-40B4-BE49-F238E27FC236}">
                  <a16:creationId xmlns:a16="http://schemas.microsoft.com/office/drawing/2014/main" id="{1D85AA05-AB70-0642-B494-C28855EFF25D}"/>
                </a:ext>
              </a:extLst>
            </p:cNvPr>
            <p:cNvSpPr txBox="1"/>
            <p:nvPr/>
          </p:nvSpPr>
          <p:spPr>
            <a:xfrm>
              <a:off x="2116667" y="2048935"/>
              <a:ext cx="7738533" cy="85833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4400"/>
                <a:t>Guess</a:t>
              </a:r>
              <a:endParaRPr lang="en-US"/>
            </a:p>
          </p:txBody>
        </p:sp>
        <p:sp>
          <p:nvSpPr>
            <p:cNvPr id="30" name="TextBox 29">
              <a:extLst>
                <a:ext uri="{FF2B5EF4-FFF2-40B4-BE49-F238E27FC236}">
                  <a16:creationId xmlns:a16="http://schemas.microsoft.com/office/drawing/2014/main" id="{0F6A6731-3BC7-3F4C-B6B0-CDFBF8F3F012}"/>
                </a:ext>
              </a:extLst>
            </p:cNvPr>
            <p:cNvSpPr txBox="1"/>
            <p:nvPr/>
          </p:nvSpPr>
          <p:spPr>
            <a:xfrm>
              <a:off x="2116666" y="3059668"/>
              <a:ext cx="7738533" cy="954107"/>
            </a:xfrm>
            <a:prstGeom prst="rect">
              <a:avLst/>
            </a:prstGeom>
            <a:noFill/>
          </p:spPr>
          <p:txBody>
            <a:bodyPr wrap="square" rtlCol="0">
              <a:spAutoFit/>
            </a:bodyPr>
            <a:lstStyle/>
            <a:p>
              <a:pPr algn="ctr"/>
              <a:r>
                <a:rPr lang="en-US" sz="2800"/>
                <a:t>Which is more accurate</a:t>
              </a:r>
            </a:p>
            <a:p>
              <a:pPr algn="ctr"/>
              <a:r>
                <a:rPr lang="en-US" sz="2800" b="1"/>
                <a:t>Redfin Estimate or Zillow Estimate?</a:t>
              </a:r>
            </a:p>
          </p:txBody>
        </p:sp>
      </p:grpSp>
    </p:spTree>
    <p:extLst>
      <p:ext uri="{BB962C8B-B14F-4D97-AF65-F5344CB8AC3E}">
        <p14:creationId xmlns:p14="http://schemas.microsoft.com/office/powerpoint/2010/main" val="737311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27F1D99-E6BF-FD4D-A21A-C7E444ED8CEB}"/>
              </a:ext>
            </a:extLst>
          </p:cNvPr>
          <p:cNvSpPr/>
          <p:nvPr/>
        </p:nvSpPr>
        <p:spPr>
          <a:xfrm>
            <a:off x="-1" y="0"/>
            <a:ext cx="4463143"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38C8AB7-84B2-5744-A3DD-F931B43DFB49}"/>
              </a:ext>
            </a:extLst>
          </p:cNvPr>
          <p:cNvSpPr txBox="1"/>
          <p:nvPr/>
        </p:nvSpPr>
        <p:spPr>
          <a:xfrm>
            <a:off x="7638045" y="2922145"/>
            <a:ext cx="1127161" cy="646331"/>
          </a:xfrm>
          <a:prstGeom prst="rect">
            <a:avLst/>
          </a:prstGeom>
          <a:noFill/>
        </p:spPr>
        <p:txBody>
          <a:bodyPr wrap="square" rtlCol="0">
            <a:spAutoFit/>
          </a:bodyPr>
          <a:lstStyle/>
          <a:p>
            <a:r>
              <a:rPr lang="en-US" b="1"/>
              <a:t>      </a:t>
            </a:r>
            <a:r>
              <a:rPr lang="en-US"/>
              <a:t>400K</a:t>
            </a:r>
          </a:p>
          <a:p>
            <a:r>
              <a:rPr lang="en-US"/>
              <a:t>Sold</a:t>
            </a:r>
            <a:r>
              <a:rPr lang="en-US" b="1"/>
              <a:t> </a:t>
            </a:r>
            <a:r>
              <a:rPr lang="en-US"/>
              <a:t>Price</a:t>
            </a:r>
          </a:p>
        </p:txBody>
      </p:sp>
      <p:grpSp>
        <p:nvGrpSpPr>
          <p:cNvPr id="15" name="Group 14">
            <a:extLst>
              <a:ext uri="{FF2B5EF4-FFF2-40B4-BE49-F238E27FC236}">
                <a16:creationId xmlns:a16="http://schemas.microsoft.com/office/drawing/2014/main" id="{C20E9C4D-0738-D647-80E0-4186D9450863}"/>
              </a:ext>
            </a:extLst>
          </p:cNvPr>
          <p:cNvGrpSpPr/>
          <p:nvPr/>
        </p:nvGrpSpPr>
        <p:grpSpPr>
          <a:xfrm>
            <a:off x="4296162" y="389467"/>
            <a:ext cx="7738534" cy="2738399"/>
            <a:chOff x="2226732" y="389467"/>
            <a:chExt cx="7738534" cy="2738399"/>
          </a:xfrm>
        </p:grpSpPr>
        <p:sp>
          <p:nvSpPr>
            <p:cNvPr id="29" name="TextBox 28">
              <a:extLst>
                <a:ext uri="{FF2B5EF4-FFF2-40B4-BE49-F238E27FC236}">
                  <a16:creationId xmlns:a16="http://schemas.microsoft.com/office/drawing/2014/main" id="{1D85AA05-AB70-0642-B494-C28855EFF25D}"/>
                </a:ext>
              </a:extLst>
            </p:cNvPr>
            <p:cNvSpPr txBox="1"/>
            <p:nvPr/>
          </p:nvSpPr>
          <p:spPr>
            <a:xfrm>
              <a:off x="2226733" y="389467"/>
              <a:ext cx="7738533" cy="707886"/>
            </a:xfrm>
            <a:prstGeom prst="rect">
              <a:avLst/>
            </a:prstGeom>
            <a:noFill/>
          </p:spPr>
          <p:txBody>
            <a:bodyPr wrap="square" rtlCol="0">
              <a:spAutoFit/>
            </a:bodyPr>
            <a:lstStyle/>
            <a:p>
              <a:pPr algn="ctr"/>
              <a:r>
                <a:rPr lang="en-US" sz="4000" b="1"/>
                <a:t>Problem</a:t>
              </a:r>
            </a:p>
          </p:txBody>
        </p:sp>
        <p:sp>
          <p:nvSpPr>
            <p:cNvPr id="30" name="TextBox 29">
              <a:extLst>
                <a:ext uri="{FF2B5EF4-FFF2-40B4-BE49-F238E27FC236}">
                  <a16:creationId xmlns:a16="http://schemas.microsoft.com/office/drawing/2014/main" id="{0F6A6731-3BC7-3F4C-B6B0-CDFBF8F3F012}"/>
                </a:ext>
              </a:extLst>
            </p:cNvPr>
            <p:cNvSpPr txBox="1"/>
            <p:nvPr/>
          </p:nvSpPr>
          <p:spPr>
            <a:xfrm>
              <a:off x="2226732" y="1247802"/>
              <a:ext cx="7738533" cy="523220"/>
            </a:xfrm>
            <a:prstGeom prst="rect">
              <a:avLst/>
            </a:prstGeom>
            <a:noFill/>
          </p:spPr>
          <p:txBody>
            <a:bodyPr wrap="square" rtlCol="0">
              <a:spAutoFit/>
            </a:bodyPr>
            <a:lstStyle/>
            <a:p>
              <a:pPr algn="ctr"/>
              <a:r>
                <a:rPr lang="en-US" sz="2800" b="1"/>
                <a:t>How to find the accuracy?</a:t>
              </a:r>
            </a:p>
          </p:txBody>
        </p:sp>
        <p:cxnSp>
          <p:nvCxnSpPr>
            <p:cNvPr id="5" name="Straight Connector 4">
              <a:extLst>
                <a:ext uri="{FF2B5EF4-FFF2-40B4-BE49-F238E27FC236}">
                  <a16:creationId xmlns:a16="http://schemas.microsoft.com/office/drawing/2014/main" id="{475EEB3F-F15C-C840-AAE9-B3EFCE9AFE2A}"/>
                </a:ext>
              </a:extLst>
            </p:cNvPr>
            <p:cNvCxnSpPr>
              <a:cxnSpLocks/>
            </p:cNvCxnSpPr>
            <p:nvPr/>
          </p:nvCxnSpPr>
          <p:spPr>
            <a:xfrm>
              <a:off x="3911600" y="2692403"/>
              <a:ext cx="4394200" cy="0"/>
            </a:xfrm>
            <a:prstGeom prst="line">
              <a:avLst/>
            </a:prstGeom>
            <a:ln>
              <a:solidFill>
                <a:srgbClr val="002060"/>
              </a:solidFill>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D032A8-4991-6E46-9284-7549EDC0236F}"/>
                </a:ext>
              </a:extLst>
            </p:cNvPr>
            <p:cNvSpPr txBox="1"/>
            <p:nvPr/>
          </p:nvSpPr>
          <p:spPr>
            <a:xfrm>
              <a:off x="3558227" y="2758534"/>
              <a:ext cx="655949" cy="369332"/>
            </a:xfrm>
            <a:prstGeom prst="rect">
              <a:avLst/>
            </a:prstGeom>
            <a:noFill/>
          </p:spPr>
          <p:txBody>
            <a:bodyPr wrap="none" rtlCol="0">
              <a:spAutoFit/>
            </a:bodyPr>
            <a:lstStyle/>
            <a:p>
              <a:r>
                <a:rPr lang="en-US"/>
                <a:t>100K</a:t>
              </a:r>
            </a:p>
          </p:txBody>
        </p:sp>
        <p:sp>
          <p:nvSpPr>
            <p:cNvPr id="11" name="TextBox 10">
              <a:extLst>
                <a:ext uri="{FF2B5EF4-FFF2-40B4-BE49-F238E27FC236}">
                  <a16:creationId xmlns:a16="http://schemas.microsoft.com/office/drawing/2014/main" id="{F8F7C5A9-E208-6A44-826F-CA4FD425A654}"/>
                </a:ext>
              </a:extLst>
            </p:cNvPr>
            <p:cNvSpPr txBox="1"/>
            <p:nvPr/>
          </p:nvSpPr>
          <p:spPr>
            <a:xfrm>
              <a:off x="7999193" y="2758534"/>
              <a:ext cx="655949" cy="369332"/>
            </a:xfrm>
            <a:prstGeom prst="rect">
              <a:avLst/>
            </a:prstGeom>
            <a:noFill/>
          </p:spPr>
          <p:txBody>
            <a:bodyPr wrap="none" rtlCol="0">
              <a:spAutoFit/>
            </a:bodyPr>
            <a:lstStyle/>
            <a:p>
              <a:r>
                <a:rPr lang="en-US"/>
                <a:t>750K</a:t>
              </a:r>
            </a:p>
          </p:txBody>
        </p:sp>
        <p:cxnSp>
          <p:nvCxnSpPr>
            <p:cNvPr id="10" name="Straight Connector 9">
              <a:extLst>
                <a:ext uri="{FF2B5EF4-FFF2-40B4-BE49-F238E27FC236}">
                  <a16:creationId xmlns:a16="http://schemas.microsoft.com/office/drawing/2014/main" id="{8BFDC45F-4684-FC43-97A4-A1168A2FBA6A}"/>
                </a:ext>
              </a:extLst>
            </p:cNvPr>
            <p:cNvCxnSpPr>
              <a:cxnSpLocks/>
            </p:cNvCxnSpPr>
            <p:nvPr/>
          </p:nvCxnSpPr>
          <p:spPr>
            <a:xfrm>
              <a:off x="6231467" y="2370670"/>
              <a:ext cx="0" cy="474133"/>
            </a:xfrm>
            <a:prstGeom prst="line">
              <a:avLst/>
            </a:prstGeom>
            <a:ln w="571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83BF437C-E301-064E-A879-316EF50F8813}"/>
                </a:ext>
              </a:extLst>
            </p:cNvPr>
            <p:cNvCxnSpPr>
              <a:cxnSpLocks/>
            </p:cNvCxnSpPr>
            <p:nvPr/>
          </p:nvCxnSpPr>
          <p:spPr>
            <a:xfrm>
              <a:off x="6681310" y="2370670"/>
              <a:ext cx="0" cy="474133"/>
            </a:xfrm>
            <a:prstGeom prst="line">
              <a:avLst/>
            </a:prstGeom>
            <a:ln w="57150">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8FDCF65-50C5-AE41-9BA3-B5E241CB6AFA}"/>
                </a:ext>
              </a:extLst>
            </p:cNvPr>
            <p:cNvSpPr txBox="1"/>
            <p:nvPr/>
          </p:nvSpPr>
          <p:spPr>
            <a:xfrm>
              <a:off x="6681310" y="1969872"/>
              <a:ext cx="1127161" cy="646331"/>
            </a:xfrm>
            <a:prstGeom prst="rect">
              <a:avLst/>
            </a:prstGeom>
            <a:noFill/>
          </p:spPr>
          <p:txBody>
            <a:bodyPr wrap="square" rtlCol="0">
              <a:spAutoFit/>
            </a:bodyPr>
            <a:lstStyle/>
            <a:p>
              <a:r>
                <a:rPr lang="en-US"/>
                <a:t>      </a:t>
              </a:r>
              <a:r>
                <a:rPr lang="en-US">
                  <a:solidFill>
                    <a:schemeClr val="accent1">
                      <a:lumMod val="75000"/>
                    </a:schemeClr>
                  </a:solidFill>
                </a:rPr>
                <a:t>450K</a:t>
              </a:r>
            </a:p>
            <a:p>
              <a:r>
                <a:rPr lang="en-US">
                  <a:solidFill>
                    <a:schemeClr val="accent1">
                      <a:lumMod val="75000"/>
                    </a:schemeClr>
                  </a:solidFill>
                </a:rPr>
                <a:t>Zestimate</a:t>
              </a:r>
            </a:p>
          </p:txBody>
        </p:sp>
        <p:cxnSp>
          <p:nvCxnSpPr>
            <p:cNvPr id="19" name="Straight Connector 18">
              <a:extLst>
                <a:ext uri="{FF2B5EF4-FFF2-40B4-BE49-F238E27FC236}">
                  <a16:creationId xmlns:a16="http://schemas.microsoft.com/office/drawing/2014/main" id="{4BE94CED-BEDA-5146-BEFF-7A30F03666FF}"/>
                </a:ext>
              </a:extLst>
            </p:cNvPr>
            <p:cNvCxnSpPr>
              <a:cxnSpLocks/>
            </p:cNvCxnSpPr>
            <p:nvPr/>
          </p:nvCxnSpPr>
          <p:spPr>
            <a:xfrm>
              <a:off x="6096000" y="2370670"/>
              <a:ext cx="0" cy="474133"/>
            </a:xfrm>
            <a:prstGeom prst="line">
              <a:avLst/>
            </a:prstGeom>
            <a:ln w="57150">
              <a:solidFill>
                <a:srgbClr val="FF0000"/>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315FD6D-5260-694C-AA55-27F672DD5EDA}"/>
                </a:ext>
              </a:extLst>
            </p:cNvPr>
            <p:cNvSpPr txBox="1"/>
            <p:nvPr/>
          </p:nvSpPr>
          <p:spPr>
            <a:xfrm>
              <a:off x="4415149" y="1969872"/>
              <a:ext cx="1680850" cy="646331"/>
            </a:xfrm>
            <a:prstGeom prst="rect">
              <a:avLst/>
            </a:prstGeom>
            <a:noFill/>
          </p:spPr>
          <p:txBody>
            <a:bodyPr wrap="square" rtlCol="0">
              <a:spAutoFit/>
            </a:bodyPr>
            <a:lstStyle/>
            <a:p>
              <a:r>
                <a:rPr lang="en-US">
                  <a:solidFill>
                    <a:srgbClr val="FF0000"/>
                  </a:solidFill>
                </a:rPr>
                <a:t>           380K</a:t>
              </a:r>
            </a:p>
            <a:p>
              <a:r>
                <a:rPr lang="en-US">
                  <a:solidFill>
                    <a:srgbClr val="FF0000"/>
                  </a:solidFill>
                </a:rPr>
                <a:t>Redfin Estimate</a:t>
              </a:r>
            </a:p>
          </p:txBody>
        </p:sp>
      </p:grpSp>
      <p:grpSp>
        <p:nvGrpSpPr>
          <p:cNvPr id="28" name="Group 27">
            <a:extLst>
              <a:ext uri="{FF2B5EF4-FFF2-40B4-BE49-F238E27FC236}">
                <a16:creationId xmlns:a16="http://schemas.microsoft.com/office/drawing/2014/main" id="{BB4AF701-7B86-1345-9FE7-1865E9C636FC}"/>
              </a:ext>
            </a:extLst>
          </p:cNvPr>
          <p:cNvGrpSpPr/>
          <p:nvPr/>
        </p:nvGrpSpPr>
        <p:grpSpPr>
          <a:xfrm>
            <a:off x="4296162" y="3640214"/>
            <a:ext cx="7738533" cy="1484007"/>
            <a:chOff x="4296162" y="3640214"/>
            <a:chExt cx="7738533" cy="1484007"/>
          </a:xfrm>
        </p:grpSpPr>
        <p:sp>
          <p:nvSpPr>
            <p:cNvPr id="21" name="TextBox 20">
              <a:extLst>
                <a:ext uri="{FF2B5EF4-FFF2-40B4-BE49-F238E27FC236}">
                  <a16:creationId xmlns:a16="http://schemas.microsoft.com/office/drawing/2014/main" id="{41104791-6F3F-6F4C-A91E-867FA3998FC4}"/>
                </a:ext>
              </a:extLst>
            </p:cNvPr>
            <p:cNvSpPr txBox="1"/>
            <p:nvPr/>
          </p:nvSpPr>
          <p:spPr>
            <a:xfrm>
              <a:off x="4296162" y="3640214"/>
              <a:ext cx="7738533" cy="523220"/>
            </a:xfrm>
            <a:prstGeom prst="rect">
              <a:avLst/>
            </a:prstGeom>
            <a:noFill/>
          </p:spPr>
          <p:txBody>
            <a:bodyPr wrap="square" rtlCol="0">
              <a:spAutoFit/>
            </a:bodyPr>
            <a:lstStyle/>
            <a:p>
              <a:pPr algn="ctr"/>
              <a:r>
                <a:rPr lang="en-US" sz="2800" b="1"/>
                <a:t>now let’s do some </a:t>
              </a:r>
              <a:r>
                <a:rPr lang="en-US" sz="2800" b="1" err="1"/>
                <a:t>maths</a:t>
              </a:r>
              <a:r>
                <a:rPr lang="en-US" sz="2800" b="1"/>
                <a:t> =)</a:t>
              </a:r>
            </a:p>
          </p:txBody>
        </p:sp>
        <p:sp>
          <p:nvSpPr>
            <p:cNvPr id="14" name="TextBox 13">
              <a:extLst>
                <a:ext uri="{FF2B5EF4-FFF2-40B4-BE49-F238E27FC236}">
                  <a16:creationId xmlns:a16="http://schemas.microsoft.com/office/drawing/2014/main" id="{137C25D1-C875-F446-A776-07535845F361}"/>
                </a:ext>
              </a:extLst>
            </p:cNvPr>
            <p:cNvSpPr txBox="1"/>
            <p:nvPr/>
          </p:nvSpPr>
          <p:spPr>
            <a:xfrm>
              <a:off x="6283602" y="4328877"/>
              <a:ext cx="3763651" cy="369332"/>
            </a:xfrm>
            <a:prstGeom prst="rect">
              <a:avLst/>
            </a:prstGeom>
            <a:noFill/>
          </p:spPr>
          <p:txBody>
            <a:bodyPr wrap="square" rtlCol="0">
              <a:spAutoFit/>
            </a:bodyPr>
            <a:lstStyle/>
            <a:p>
              <a:r>
                <a:rPr lang="en-US"/>
                <a:t>((</a:t>
              </a:r>
              <a:r>
                <a:rPr lang="en-US">
                  <a:solidFill>
                    <a:srgbClr val="FF0000"/>
                  </a:solidFill>
                </a:rPr>
                <a:t>380K</a:t>
              </a:r>
              <a:r>
                <a:rPr lang="en-US"/>
                <a:t> – 400K) / 400K) * 100 = </a:t>
              </a:r>
              <a:r>
                <a:rPr lang="en-US">
                  <a:solidFill>
                    <a:srgbClr val="FF0000"/>
                  </a:solidFill>
                </a:rPr>
                <a:t>-5 %</a:t>
              </a:r>
            </a:p>
          </p:txBody>
        </p:sp>
        <p:sp>
          <p:nvSpPr>
            <p:cNvPr id="23" name="TextBox 22">
              <a:extLst>
                <a:ext uri="{FF2B5EF4-FFF2-40B4-BE49-F238E27FC236}">
                  <a16:creationId xmlns:a16="http://schemas.microsoft.com/office/drawing/2014/main" id="{029A9ABD-59A3-0947-9F1E-AA83E6D67A5B}"/>
                </a:ext>
              </a:extLst>
            </p:cNvPr>
            <p:cNvSpPr txBox="1"/>
            <p:nvPr/>
          </p:nvSpPr>
          <p:spPr>
            <a:xfrm>
              <a:off x="6303094" y="4754889"/>
              <a:ext cx="3763651" cy="369332"/>
            </a:xfrm>
            <a:prstGeom prst="rect">
              <a:avLst/>
            </a:prstGeom>
            <a:noFill/>
          </p:spPr>
          <p:txBody>
            <a:bodyPr wrap="square" rtlCol="0">
              <a:spAutoFit/>
            </a:bodyPr>
            <a:lstStyle/>
            <a:p>
              <a:r>
                <a:rPr lang="en-US"/>
                <a:t>((</a:t>
              </a:r>
              <a:r>
                <a:rPr lang="en-US">
                  <a:solidFill>
                    <a:schemeClr val="accent1">
                      <a:lumMod val="75000"/>
                    </a:schemeClr>
                  </a:solidFill>
                </a:rPr>
                <a:t>450K</a:t>
              </a:r>
              <a:r>
                <a:rPr lang="en-US"/>
                <a:t> – 400K) / 400K) * 100 = </a:t>
              </a:r>
              <a:r>
                <a:rPr lang="en-US">
                  <a:solidFill>
                    <a:schemeClr val="accent1">
                      <a:lumMod val="75000"/>
                    </a:schemeClr>
                  </a:solidFill>
                </a:rPr>
                <a:t>12.5 %</a:t>
              </a:r>
            </a:p>
          </p:txBody>
        </p:sp>
      </p:grpSp>
      <p:sp>
        <p:nvSpPr>
          <p:cNvPr id="25" name="TextBox 24">
            <a:extLst>
              <a:ext uri="{FF2B5EF4-FFF2-40B4-BE49-F238E27FC236}">
                <a16:creationId xmlns:a16="http://schemas.microsoft.com/office/drawing/2014/main" id="{18D8E310-7FC7-2A48-8A53-B06228135F6B}"/>
              </a:ext>
            </a:extLst>
          </p:cNvPr>
          <p:cNvSpPr txBox="1"/>
          <p:nvPr/>
        </p:nvSpPr>
        <p:spPr>
          <a:xfrm>
            <a:off x="3599295" y="5251116"/>
            <a:ext cx="9038491" cy="1384995"/>
          </a:xfrm>
          <a:prstGeom prst="rect">
            <a:avLst/>
          </a:prstGeom>
          <a:noFill/>
        </p:spPr>
        <p:txBody>
          <a:bodyPr wrap="square" rtlCol="0">
            <a:spAutoFit/>
          </a:bodyPr>
          <a:lstStyle/>
          <a:p>
            <a:pPr algn="ctr"/>
            <a:r>
              <a:rPr lang="en-US" sz="2800" b="1"/>
              <a:t>Then, </a:t>
            </a:r>
          </a:p>
          <a:p>
            <a:pPr algn="ctr"/>
            <a:r>
              <a:rPr lang="en-US" sz="2800" b="1"/>
              <a:t>creating bins of 1% each </a:t>
            </a:r>
          </a:p>
          <a:p>
            <a:pPr algn="ctr"/>
            <a:r>
              <a:rPr lang="en-US" sz="2800" b="1"/>
              <a:t>from -5% to +5% for histogram</a:t>
            </a:r>
          </a:p>
        </p:txBody>
      </p:sp>
      <p:sp>
        <p:nvSpPr>
          <p:cNvPr id="33" name="TextBox 32">
            <a:extLst>
              <a:ext uri="{FF2B5EF4-FFF2-40B4-BE49-F238E27FC236}">
                <a16:creationId xmlns:a16="http://schemas.microsoft.com/office/drawing/2014/main" id="{7D4550F1-F8B9-2E4B-910B-4B297C572EA9}"/>
              </a:ext>
            </a:extLst>
          </p:cNvPr>
          <p:cNvSpPr txBox="1"/>
          <p:nvPr/>
        </p:nvSpPr>
        <p:spPr>
          <a:xfrm>
            <a:off x="320624" y="2086148"/>
            <a:ext cx="4233333" cy="2123658"/>
          </a:xfrm>
          <a:prstGeom prst="rect">
            <a:avLst/>
          </a:prstGeom>
          <a:noFill/>
        </p:spPr>
        <p:txBody>
          <a:bodyPr wrap="square" rtlCol="0">
            <a:spAutoFit/>
          </a:bodyPr>
          <a:lstStyle/>
          <a:p>
            <a:r>
              <a:rPr lang="en-US" sz="4400">
                <a:solidFill>
                  <a:schemeClr val="bg1"/>
                </a:solidFill>
              </a:rPr>
              <a:t>Redfin Estimate vs </a:t>
            </a:r>
          </a:p>
          <a:p>
            <a:r>
              <a:rPr lang="en-US" sz="4400">
                <a:solidFill>
                  <a:schemeClr val="bg1"/>
                </a:solidFill>
              </a:rPr>
              <a:t>Zestimate</a:t>
            </a:r>
          </a:p>
        </p:txBody>
      </p:sp>
    </p:spTree>
    <p:extLst>
      <p:ext uri="{BB962C8B-B14F-4D97-AF65-F5344CB8AC3E}">
        <p14:creationId xmlns:p14="http://schemas.microsoft.com/office/powerpoint/2010/main" val="406052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DC58A6-FA30-424B-B041-AD9D1B8D7934}"/>
              </a:ext>
            </a:extLst>
          </p:cNvPr>
          <p:cNvPicPr>
            <a:picLocks noChangeAspect="1"/>
          </p:cNvPicPr>
          <p:nvPr/>
        </p:nvPicPr>
        <p:blipFill>
          <a:blip r:embed="rId3"/>
          <a:stretch>
            <a:fillRect/>
          </a:stretch>
        </p:blipFill>
        <p:spPr>
          <a:xfrm>
            <a:off x="4112864" y="0"/>
            <a:ext cx="8079136" cy="6463309"/>
          </a:xfrm>
          <a:prstGeom prst="rect">
            <a:avLst/>
          </a:prstGeom>
        </p:spPr>
      </p:pic>
      <p:sp>
        <p:nvSpPr>
          <p:cNvPr id="8" name="TextBox 7">
            <a:extLst>
              <a:ext uri="{FF2B5EF4-FFF2-40B4-BE49-F238E27FC236}">
                <a16:creationId xmlns:a16="http://schemas.microsoft.com/office/drawing/2014/main" id="{61A14021-2461-1140-9078-AD9D424600E8}"/>
              </a:ext>
            </a:extLst>
          </p:cNvPr>
          <p:cNvSpPr txBox="1"/>
          <p:nvPr/>
        </p:nvSpPr>
        <p:spPr>
          <a:xfrm>
            <a:off x="7579967" y="5984809"/>
            <a:ext cx="1163845" cy="369332"/>
          </a:xfrm>
          <a:prstGeom prst="rect">
            <a:avLst/>
          </a:prstGeom>
          <a:noFill/>
        </p:spPr>
        <p:txBody>
          <a:bodyPr wrap="none" rtlCol="0">
            <a:spAutoFit/>
          </a:bodyPr>
          <a:lstStyle/>
          <a:p>
            <a:r>
              <a:rPr lang="en-US" b="1"/>
              <a:t>Histogram</a:t>
            </a:r>
          </a:p>
        </p:txBody>
      </p:sp>
      <p:grpSp>
        <p:nvGrpSpPr>
          <p:cNvPr id="10" name="Group 9">
            <a:extLst>
              <a:ext uri="{FF2B5EF4-FFF2-40B4-BE49-F238E27FC236}">
                <a16:creationId xmlns:a16="http://schemas.microsoft.com/office/drawing/2014/main" id="{59B5D05D-1D34-EC41-A05D-273130B8EF26}"/>
              </a:ext>
            </a:extLst>
          </p:cNvPr>
          <p:cNvGrpSpPr/>
          <p:nvPr/>
        </p:nvGrpSpPr>
        <p:grpSpPr>
          <a:xfrm>
            <a:off x="4112864" y="1"/>
            <a:ext cx="8079135" cy="6463308"/>
            <a:chOff x="4112864" y="1"/>
            <a:chExt cx="8079135" cy="6463308"/>
          </a:xfrm>
        </p:grpSpPr>
        <p:pic>
          <p:nvPicPr>
            <p:cNvPr id="7" name="Picture 6">
              <a:extLst>
                <a:ext uri="{FF2B5EF4-FFF2-40B4-BE49-F238E27FC236}">
                  <a16:creationId xmlns:a16="http://schemas.microsoft.com/office/drawing/2014/main" id="{B41359F6-F5DE-9249-88CB-7DB319C5D1F6}"/>
                </a:ext>
              </a:extLst>
            </p:cNvPr>
            <p:cNvPicPr>
              <a:picLocks noChangeAspect="1"/>
            </p:cNvPicPr>
            <p:nvPr/>
          </p:nvPicPr>
          <p:blipFill>
            <a:blip r:embed="rId4"/>
            <a:stretch>
              <a:fillRect/>
            </a:stretch>
          </p:blipFill>
          <p:spPr>
            <a:xfrm>
              <a:off x="4112864" y="1"/>
              <a:ext cx="8079135" cy="6463308"/>
            </a:xfrm>
            <a:prstGeom prst="rect">
              <a:avLst/>
            </a:prstGeom>
          </p:spPr>
        </p:pic>
        <p:sp>
          <p:nvSpPr>
            <p:cNvPr id="11" name="TextBox 10">
              <a:extLst>
                <a:ext uri="{FF2B5EF4-FFF2-40B4-BE49-F238E27FC236}">
                  <a16:creationId xmlns:a16="http://schemas.microsoft.com/office/drawing/2014/main" id="{299A998D-C1AB-DD45-8A84-178C297249F6}"/>
                </a:ext>
              </a:extLst>
            </p:cNvPr>
            <p:cNvSpPr txBox="1"/>
            <p:nvPr/>
          </p:nvSpPr>
          <p:spPr>
            <a:xfrm>
              <a:off x="6793150" y="5997488"/>
              <a:ext cx="4007123" cy="369332"/>
            </a:xfrm>
            <a:prstGeom prst="rect">
              <a:avLst/>
            </a:prstGeom>
            <a:noFill/>
          </p:spPr>
          <p:txBody>
            <a:bodyPr wrap="none" rtlCol="0">
              <a:spAutoFit/>
            </a:bodyPr>
            <a:lstStyle/>
            <a:p>
              <a:r>
                <a:rPr lang="en-US" b="1"/>
                <a:t>Histogram and Kernel Density Estimate</a:t>
              </a:r>
            </a:p>
          </p:txBody>
        </p:sp>
      </p:grpSp>
      <p:sp>
        <p:nvSpPr>
          <p:cNvPr id="9" name="Rectangle 8">
            <a:extLst>
              <a:ext uri="{FF2B5EF4-FFF2-40B4-BE49-F238E27FC236}">
                <a16:creationId xmlns:a16="http://schemas.microsoft.com/office/drawing/2014/main" id="{9292BF42-8BBD-AC41-B6BD-26C315E5A693}"/>
              </a:ext>
            </a:extLst>
          </p:cNvPr>
          <p:cNvSpPr/>
          <p:nvPr/>
        </p:nvSpPr>
        <p:spPr>
          <a:xfrm>
            <a:off x="-1" y="0"/>
            <a:ext cx="4463143"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CE3C13C-B380-864F-B4AA-A2EA272EFF7E}"/>
              </a:ext>
            </a:extLst>
          </p:cNvPr>
          <p:cNvSpPr txBox="1"/>
          <p:nvPr/>
        </p:nvSpPr>
        <p:spPr>
          <a:xfrm>
            <a:off x="217334" y="1810463"/>
            <a:ext cx="4245808" cy="5016758"/>
          </a:xfrm>
          <a:prstGeom prst="rect">
            <a:avLst/>
          </a:prstGeom>
          <a:noFill/>
        </p:spPr>
        <p:txBody>
          <a:bodyPr wrap="square" rtlCol="0">
            <a:spAutoFit/>
          </a:bodyPr>
          <a:lstStyle/>
          <a:p>
            <a:r>
              <a:rPr lang="en-US" sz="1600" b="1">
                <a:solidFill>
                  <a:schemeClr val="bg1"/>
                </a:solidFill>
              </a:rPr>
              <a:t>           </a:t>
            </a:r>
            <a:r>
              <a:rPr lang="en-US" sz="1600">
                <a:solidFill>
                  <a:schemeClr val="bg1"/>
                </a:solidFill>
              </a:rPr>
              <a:t>FACTORS</a:t>
            </a:r>
          </a:p>
          <a:p>
            <a:endParaRPr lang="en-US" sz="1600" b="1">
              <a:solidFill>
                <a:schemeClr val="bg1"/>
              </a:solidFill>
            </a:endParaRPr>
          </a:p>
          <a:p>
            <a:pPr marL="285750" indent="-285750">
              <a:buFont typeface="Arial" panose="020B0604020202020204" pitchFamily="34" charset="0"/>
              <a:buChar char="•"/>
            </a:pPr>
            <a:r>
              <a:rPr lang="en-US" sz="1600">
                <a:solidFill>
                  <a:schemeClr val="bg1"/>
                </a:solidFill>
              </a:rPr>
              <a:t>Extracted Zestimate for sold houses for the city in consideration.</a:t>
            </a:r>
          </a:p>
          <a:p>
            <a:pPr marL="285750" indent="-285750">
              <a:buFont typeface="Arial" panose="020B0604020202020204" pitchFamily="34" charset="0"/>
              <a:buChar char="•"/>
            </a:pPr>
            <a:r>
              <a:rPr lang="en-US" sz="1600">
                <a:solidFill>
                  <a:schemeClr val="bg1"/>
                </a:solidFill>
              </a:rPr>
              <a:t>Used NLP cosine algorithm to match the addresses from redfin and Zillow</a:t>
            </a:r>
          </a:p>
          <a:p>
            <a:pPr marL="285750" indent="-285750">
              <a:buFont typeface="Arial" panose="020B0604020202020204" pitchFamily="34" charset="0"/>
              <a:buChar char="•"/>
            </a:pPr>
            <a:r>
              <a:rPr lang="en-US" sz="1600">
                <a:solidFill>
                  <a:schemeClr val="bg1"/>
                </a:solidFill>
              </a:rPr>
              <a:t>Calculated the percentage change of Redfin Estimate and Zestimate from the sold price and plotted a histogram and kernel density estimate to show the density of data</a:t>
            </a:r>
          </a:p>
          <a:p>
            <a:endParaRPr lang="en-US" sz="1600" b="1">
              <a:solidFill>
                <a:schemeClr val="bg1"/>
              </a:solidFill>
            </a:endParaRPr>
          </a:p>
          <a:p>
            <a:r>
              <a:rPr lang="en-US" sz="1600" b="1">
                <a:solidFill>
                  <a:schemeClr val="bg1"/>
                </a:solidFill>
              </a:rPr>
              <a:t>           </a:t>
            </a:r>
            <a:r>
              <a:rPr lang="en-US" sz="1600">
                <a:solidFill>
                  <a:schemeClr val="bg1"/>
                </a:solidFill>
              </a:rPr>
              <a:t>ANALYSIS</a:t>
            </a:r>
            <a:br>
              <a:rPr lang="en-US" sz="1600" b="1">
                <a:solidFill>
                  <a:schemeClr val="bg1"/>
                </a:solidFill>
              </a:rPr>
            </a:br>
            <a:endParaRPr lang="en-US" sz="1600" b="1">
              <a:solidFill>
                <a:schemeClr val="bg1"/>
              </a:solidFill>
            </a:endParaRPr>
          </a:p>
          <a:p>
            <a:pPr marL="285750" indent="-285750">
              <a:buFont typeface="Arial" panose="020B0604020202020204" pitchFamily="34" charset="0"/>
              <a:buChar char="•"/>
            </a:pPr>
            <a:r>
              <a:rPr lang="en-US" sz="1600">
                <a:solidFill>
                  <a:schemeClr val="bg1"/>
                </a:solidFill>
              </a:rPr>
              <a:t>Redfin Estimate is more accurate than Zestimate as the frequency of the values is closer to the sold price which is 0 on the scale.</a:t>
            </a:r>
          </a:p>
          <a:p>
            <a:pPr marL="285750" indent="-285750">
              <a:buFont typeface="Arial" panose="020B0604020202020204" pitchFamily="34" charset="0"/>
              <a:buChar char="•"/>
            </a:pPr>
            <a:r>
              <a:rPr lang="en-US" sz="1600">
                <a:solidFill>
                  <a:schemeClr val="bg1"/>
                </a:solidFill>
              </a:rPr>
              <a:t>Redfin Estimate presents a highly normalized curve whose peak is near closer to the sold price than Zestimate</a:t>
            </a:r>
            <a:endParaRPr lang="en-US">
              <a:solidFill>
                <a:schemeClr val="bg1"/>
              </a:solidFill>
            </a:endParaRPr>
          </a:p>
        </p:txBody>
      </p:sp>
      <p:sp>
        <p:nvSpPr>
          <p:cNvPr id="2" name="TextBox 1">
            <a:extLst>
              <a:ext uri="{FF2B5EF4-FFF2-40B4-BE49-F238E27FC236}">
                <a16:creationId xmlns:a16="http://schemas.microsoft.com/office/drawing/2014/main" id="{15031E9F-529B-4101-9047-9DC713460FF9}"/>
              </a:ext>
            </a:extLst>
          </p:cNvPr>
          <p:cNvSpPr txBox="1"/>
          <p:nvPr/>
        </p:nvSpPr>
        <p:spPr>
          <a:xfrm>
            <a:off x="217334" y="209550"/>
            <a:ext cx="4245807" cy="1384995"/>
          </a:xfrm>
          <a:prstGeom prst="rect">
            <a:avLst/>
          </a:prstGeom>
          <a:noFill/>
        </p:spPr>
        <p:txBody>
          <a:bodyPr wrap="square" rtlCol="0">
            <a:spAutoFit/>
          </a:bodyPr>
          <a:lstStyle/>
          <a:p>
            <a:r>
              <a:rPr lang="en-US" sz="2800">
                <a:solidFill>
                  <a:schemeClr val="bg1"/>
                </a:solidFill>
                <a:latin typeface="+mj-lt"/>
              </a:rPr>
              <a:t>Redfin Estimate </a:t>
            </a:r>
          </a:p>
          <a:p>
            <a:r>
              <a:rPr lang="en-US" sz="2800">
                <a:solidFill>
                  <a:schemeClr val="bg1"/>
                </a:solidFill>
                <a:latin typeface="+mj-lt"/>
              </a:rPr>
              <a:t>vs</a:t>
            </a:r>
          </a:p>
          <a:p>
            <a:r>
              <a:rPr lang="en-US" sz="2800">
                <a:solidFill>
                  <a:schemeClr val="bg1"/>
                </a:solidFill>
                <a:latin typeface="+mj-lt"/>
              </a:rPr>
              <a:t>Zestimate</a:t>
            </a:r>
          </a:p>
        </p:txBody>
      </p:sp>
      <p:grpSp>
        <p:nvGrpSpPr>
          <p:cNvPr id="24" name="Group 23">
            <a:extLst>
              <a:ext uri="{FF2B5EF4-FFF2-40B4-BE49-F238E27FC236}">
                <a16:creationId xmlns:a16="http://schemas.microsoft.com/office/drawing/2014/main" id="{7067F66A-30FE-4790-887A-BB3BEA04FDD5}"/>
              </a:ext>
            </a:extLst>
          </p:cNvPr>
          <p:cNvGrpSpPr/>
          <p:nvPr/>
        </p:nvGrpSpPr>
        <p:grpSpPr>
          <a:xfrm>
            <a:off x="80621" y="1619479"/>
            <a:ext cx="603444" cy="603444"/>
            <a:chOff x="132899" y="1651155"/>
            <a:chExt cx="603444" cy="603444"/>
          </a:xfrm>
        </p:grpSpPr>
        <p:sp>
          <p:nvSpPr>
            <p:cNvPr id="15" name="Oval 14">
              <a:extLst>
                <a:ext uri="{FF2B5EF4-FFF2-40B4-BE49-F238E27FC236}">
                  <a16:creationId xmlns:a16="http://schemas.microsoft.com/office/drawing/2014/main" id="{30FDCF66-16E1-42B8-B9DB-D9C6DEA9735A}"/>
                </a:ext>
              </a:extLst>
            </p:cNvPr>
            <p:cNvSpPr/>
            <p:nvPr/>
          </p:nvSpPr>
          <p:spPr>
            <a:xfrm>
              <a:off x="132899" y="1651155"/>
              <a:ext cx="603444" cy="603444"/>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21" name="Graphic 20" descr="Decision chart">
              <a:extLst>
                <a:ext uri="{FF2B5EF4-FFF2-40B4-BE49-F238E27FC236}">
                  <a16:creationId xmlns:a16="http://schemas.microsoft.com/office/drawing/2014/main" id="{D030DDEF-B817-46F0-9C5C-88710F9B60FA}"/>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1800418"/>
              <a:ext cx="302788" cy="302788"/>
            </a:xfrm>
            <a:prstGeom prst="rect">
              <a:avLst/>
            </a:prstGeom>
          </p:spPr>
        </p:pic>
      </p:grpSp>
      <p:grpSp>
        <p:nvGrpSpPr>
          <p:cNvPr id="25" name="Group 24">
            <a:extLst>
              <a:ext uri="{FF2B5EF4-FFF2-40B4-BE49-F238E27FC236}">
                <a16:creationId xmlns:a16="http://schemas.microsoft.com/office/drawing/2014/main" id="{0064C9D4-316B-4FFA-8FFA-3F871F4F36CE}"/>
              </a:ext>
            </a:extLst>
          </p:cNvPr>
          <p:cNvGrpSpPr/>
          <p:nvPr/>
        </p:nvGrpSpPr>
        <p:grpSpPr>
          <a:xfrm>
            <a:off x="81686" y="4394355"/>
            <a:ext cx="603444" cy="603444"/>
            <a:chOff x="132899" y="4375305"/>
            <a:chExt cx="603444" cy="603444"/>
          </a:xfrm>
        </p:grpSpPr>
        <p:sp>
          <p:nvSpPr>
            <p:cNvPr id="19" name="Oval 18">
              <a:extLst>
                <a:ext uri="{FF2B5EF4-FFF2-40B4-BE49-F238E27FC236}">
                  <a16:creationId xmlns:a16="http://schemas.microsoft.com/office/drawing/2014/main" id="{466631D4-A7C9-4CF3-9C70-8364BEF4819F}"/>
                </a:ext>
              </a:extLst>
            </p:cNvPr>
            <p:cNvSpPr/>
            <p:nvPr/>
          </p:nvSpPr>
          <p:spPr>
            <a:xfrm>
              <a:off x="132899" y="4375305"/>
              <a:ext cx="603444" cy="603444"/>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23" name="Graphic 22" descr="Statistics">
              <a:extLst>
                <a:ext uri="{FF2B5EF4-FFF2-40B4-BE49-F238E27FC236}">
                  <a16:creationId xmlns:a16="http://schemas.microsoft.com/office/drawing/2014/main" id="{B5AAD027-6E49-4BB1-9DAB-8D647EC063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2162" y="4524568"/>
              <a:ext cx="302788" cy="302788"/>
            </a:xfrm>
            <a:prstGeom prst="rect">
              <a:avLst/>
            </a:prstGeom>
          </p:spPr>
        </p:pic>
      </p:grpSp>
    </p:spTree>
    <p:extLst>
      <p:ext uri="{BB962C8B-B14F-4D97-AF65-F5344CB8AC3E}">
        <p14:creationId xmlns:p14="http://schemas.microsoft.com/office/powerpoint/2010/main" val="180032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C258500-0B98-8F45-98FD-67C4D5BE1F4C}"/>
              </a:ext>
            </a:extLst>
          </p:cNvPr>
          <p:cNvSpPr/>
          <p:nvPr/>
        </p:nvSpPr>
        <p:spPr>
          <a:xfrm>
            <a:off x="-1" y="0"/>
            <a:ext cx="4463143"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CE3C13C-B380-864F-B4AA-A2EA272EFF7E}"/>
              </a:ext>
            </a:extLst>
          </p:cNvPr>
          <p:cNvSpPr txBox="1"/>
          <p:nvPr/>
        </p:nvSpPr>
        <p:spPr>
          <a:xfrm>
            <a:off x="412852" y="1800418"/>
            <a:ext cx="4075570" cy="5047536"/>
          </a:xfrm>
          <a:prstGeom prst="rect">
            <a:avLst/>
          </a:prstGeom>
          <a:noFill/>
        </p:spPr>
        <p:txBody>
          <a:bodyPr wrap="square" rtlCol="0">
            <a:spAutoFit/>
          </a:bodyPr>
          <a:lstStyle/>
          <a:p>
            <a:r>
              <a:rPr lang="en-US" sz="1600" b="1">
                <a:solidFill>
                  <a:schemeClr val="bg1"/>
                </a:solidFill>
              </a:rPr>
              <a:t>        </a:t>
            </a:r>
            <a:r>
              <a:rPr lang="en-US" sz="1600">
                <a:solidFill>
                  <a:schemeClr val="bg1"/>
                </a:solidFill>
              </a:rPr>
              <a:t>FACTORS</a:t>
            </a:r>
          </a:p>
          <a:p>
            <a:endParaRPr lang="en-US" sz="1600" b="1">
              <a:solidFill>
                <a:schemeClr val="bg1"/>
              </a:solidFill>
            </a:endParaRPr>
          </a:p>
          <a:p>
            <a:pPr marL="285750" indent="-285750">
              <a:buFont typeface="Arial" panose="020B0604020202020204" pitchFamily="34" charset="0"/>
              <a:buChar char="•"/>
            </a:pPr>
            <a:r>
              <a:rPr lang="en-US" sz="1600">
                <a:solidFill>
                  <a:schemeClr val="bg1"/>
                </a:solidFill>
              </a:rPr>
              <a:t>Scraped Elementary School Rating, Middle School Rating, High School Rating from Redfin</a:t>
            </a:r>
          </a:p>
          <a:p>
            <a:pPr marL="285750" indent="-285750">
              <a:buFont typeface="Arial" panose="020B0604020202020204" pitchFamily="34" charset="0"/>
              <a:buChar char="•"/>
            </a:pPr>
            <a:r>
              <a:rPr lang="en-US" sz="1600">
                <a:solidFill>
                  <a:schemeClr val="bg1"/>
                </a:solidFill>
              </a:rPr>
              <a:t>Calculated Price per Sqft by dividing the price and living sqft area</a:t>
            </a:r>
          </a:p>
          <a:p>
            <a:pPr marL="285750" indent="-285750">
              <a:buFont typeface="Arial" panose="020B0604020202020204" pitchFamily="34" charset="0"/>
              <a:buChar char="•"/>
            </a:pPr>
            <a:r>
              <a:rPr lang="en-US" sz="1600">
                <a:solidFill>
                  <a:schemeClr val="bg1"/>
                </a:solidFill>
              </a:rPr>
              <a:t>Group all the ratings by city.</a:t>
            </a:r>
          </a:p>
          <a:p>
            <a:pPr marL="285750" indent="-285750">
              <a:buFont typeface="Arial" panose="020B0604020202020204" pitchFamily="34" charset="0"/>
              <a:buChar char="•"/>
            </a:pPr>
            <a:r>
              <a:rPr lang="en-US" sz="1600">
                <a:solidFill>
                  <a:schemeClr val="bg1"/>
                </a:solidFill>
              </a:rPr>
              <a:t>To make a comparison plotted a heatmap to see the impact.</a:t>
            </a:r>
          </a:p>
          <a:p>
            <a:endParaRPr lang="en-US" sz="1600" b="1">
              <a:solidFill>
                <a:schemeClr val="bg1"/>
              </a:solidFill>
            </a:endParaRPr>
          </a:p>
          <a:p>
            <a:r>
              <a:rPr lang="en-US" sz="1600" b="1">
                <a:solidFill>
                  <a:schemeClr val="bg1"/>
                </a:solidFill>
              </a:rPr>
              <a:t>        </a:t>
            </a:r>
            <a:r>
              <a:rPr lang="en-US" sz="1600">
                <a:solidFill>
                  <a:schemeClr val="bg1"/>
                </a:solidFill>
              </a:rPr>
              <a:t>ANALYSIS</a:t>
            </a:r>
          </a:p>
          <a:p>
            <a:pPr marL="285750" indent="-285750">
              <a:buFont typeface="Arial" panose="020B0604020202020204" pitchFamily="34" charset="0"/>
              <a:buChar char="•"/>
            </a:pPr>
            <a:endParaRPr lang="en-US" sz="1600">
              <a:solidFill>
                <a:schemeClr val="bg1"/>
              </a:solidFill>
            </a:endParaRPr>
          </a:p>
          <a:p>
            <a:pPr marL="285750" indent="-285750">
              <a:buFont typeface="Arial" panose="020B0604020202020204" pitchFamily="34" charset="0"/>
              <a:buChar char="•"/>
            </a:pPr>
            <a:r>
              <a:rPr lang="en-US" sz="1600">
                <a:solidFill>
                  <a:schemeClr val="bg1"/>
                </a:solidFill>
              </a:rPr>
              <a:t>Cities where all the schools have a good rating prices of the houses are mostly high</a:t>
            </a:r>
            <a:br>
              <a:rPr lang="en-US" sz="1600">
                <a:solidFill>
                  <a:schemeClr val="bg1"/>
                </a:solidFill>
              </a:rPr>
            </a:br>
            <a:r>
              <a:rPr lang="en-US" sz="1600">
                <a:solidFill>
                  <a:schemeClr val="bg1"/>
                </a:solidFill>
              </a:rPr>
              <a:t>Ex: Cupertino, Palo Alto</a:t>
            </a:r>
          </a:p>
          <a:p>
            <a:pPr marL="285750" indent="-285750">
              <a:buFont typeface="Arial" panose="020B0604020202020204" pitchFamily="34" charset="0"/>
              <a:buChar char="•"/>
            </a:pPr>
            <a:r>
              <a:rPr lang="en-US" sz="1600">
                <a:solidFill>
                  <a:schemeClr val="bg1"/>
                </a:solidFill>
              </a:rPr>
              <a:t>Some cities are unaffected by the school rating.</a:t>
            </a:r>
            <a:br>
              <a:rPr lang="en-US" sz="1600">
                <a:solidFill>
                  <a:schemeClr val="bg1"/>
                </a:solidFill>
              </a:rPr>
            </a:br>
            <a:r>
              <a:rPr lang="en-US" sz="1600">
                <a:solidFill>
                  <a:schemeClr val="bg1"/>
                </a:solidFill>
              </a:rPr>
              <a:t>Ex: San Francisco</a:t>
            </a:r>
            <a:endParaRPr lang="en-US">
              <a:solidFill>
                <a:schemeClr val="bg1"/>
              </a:solidFill>
            </a:endParaRPr>
          </a:p>
          <a:p>
            <a:r>
              <a:rPr lang="en-US">
                <a:solidFill>
                  <a:schemeClr val="bg1"/>
                </a:solidFill>
              </a:rPr>
              <a:t> </a:t>
            </a:r>
          </a:p>
        </p:txBody>
      </p:sp>
      <p:grpSp>
        <p:nvGrpSpPr>
          <p:cNvPr id="18" name="Group 17">
            <a:extLst>
              <a:ext uri="{FF2B5EF4-FFF2-40B4-BE49-F238E27FC236}">
                <a16:creationId xmlns:a16="http://schemas.microsoft.com/office/drawing/2014/main" id="{CB0710A3-6C7B-4A4D-AEFF-8D939E8DEE36}"/>
              </a:ext>
            </a:extLst>
          </p:cNvPr>
          <p:cNvGrpSpPr/>
          <p:nvPr/>
        </p:nvGrpSpPr>
        <p:grpSpPr>
          <a:xfrm>
            <a:off x="85850" y="4329423"/>
            <a:ext cx="603444" cy="603444"/>
            <a:chOff x="132899" y="4375305"/>
            <a:chExt cx="603444" cy="603444"/>
          </a:xfrm>
        </p:grpSpPr>
        <p:sp>
          <p:nvSpPr>
            <p:cNvPr id="19" name="Oval 18">
              <a:extLst>
                <a:ext uri="{FF2B5EF4-FFF2-40B4-BE49-F238E27FC236}">
                  <a16:creationId xmlns:a16="http://schemas.microsoft.com/office/drawing/2014/main" id="{5C40FE0E-EC65-4093-95F3-BEF36337E47D}"/>
                </a:ext>
              </a:extLst>
            </p:cNvPr>
            <p:cNvSpPr/>
            <p:nvPr/>
          </p:nvSpPr>
          <p:spPr>
            <a:xfrm>
              <a:off x="132899" y="4375305"/>
              <a:ext cx="603444" cy="603444"/>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21" name="Graphic 20" descr="Statistics">
              <a:extLst>
                <a:ext uri="{FF2B5EF4-FFF2-40B4-BE49-F238E27FC236}">
                  <a16:creationId xmlns:a16="http://schemas.microsoft.com/office/drawing/2014/main" id="{CD8043B5-8F16-4869-8653-2ECC10616F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4524568"/>
              <a:ext cx="302788" cy="302788"/>
            </a:xfrm>
            <a:prstGeom prst="rect">
              <a:avLst/>
            </a:prstGeom>
          </p:spPr>
        </p:pic>
      </p:grpSp>
      <p:grpSp>
        <p:nvGrpSpPr>
          <p:cNvPr id="24" name="Group 23">
            <a:extLst>
              <a:ext uri="{FF2B5EF4-FFF2-40B4-BE49-F238E27FC236}">
                <a16:creationId xmlns:a16="http://schemas.microsoft.com/office/drawing/2014/main" id="{FE007AF0-20F0-4F8B-A88B-99B9D4233783}"/>
              </a:ext>
            </a:extLst>
          </p:cNvPr>
          <p:cNvGrpSpPr/>
          <p:nvPr/>
        </p:nvGrpSpPr>
        <p:grpSpPr>
          <a:xfrm>
            <a:off x="85850" y="1651155"/>
            <a:ext cx="603444" cy="603444"/>
            <a:chOff x="132899" y="1651155"/>
            <a:chExt cx="603444" cy="603444"/>
          </a:xfrm>
        </p:grpSpPr>
        <p:sp>
          <p:nvSpPr>
            <p:cNvPr id="26" name="Oval 25">
              <a:extLst>
                <a:ext uri="{FF2B5EF4-FFF2-40B4-BE49-F238E27FC236}">
                  <a16:creationId xmlns:a16="http://schemas.microsoft.com/office/drawing/2014/main" id="{2364FBA7-CEB5-4D95-B374-818BAC0F7DC8}"/>
                </a:ext>
              </a:extLst>
            </p:cNvPr>
            <p:cNvSpPr/>
            <p:nvPr/>
          </p:nvSpPr>
          <p:spPr>
            <a:xfrm>
              <a:off x="132899" y="1651155"/>
              <a:ext cx="603444" cy="603444"/>
            </a:xfrm>
            <a:prstGeom prst="ellipse">
              <a:avLst/>
            </a:prstGeom>
          </p:spPr>
          <p:style>
            <a:lnRef idx="0">
              <a:schemeClr val="accent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pic>
          <p:nvPicPr>
            <p:cNvPr id="28" name="Graphic 27" descr="Decision chart">
              <a:extLst>
                <a:ext uri="{FF2B5EF4-FFF2-40B4-BE49-F238E27FC236}">
                  <a16:creationId xmlns:a16="http://schemas.microsoft.com/office/drawing/2014/main" id="{68F44124-23BC-4C3E-99DB-EF1D004AF906}"/>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1800418"/>
              <a:ext cx="302788" cy="302788"/>
            </a:xfrm>
            <a:prstGeom prst="rect">
              <a:avLst/>
            </a:prstGeom>
          </p:spPr>
        </p:pic>
      </p:grpSp>
      <p:sp>
        <p:nvSpPr>
          <p:cNvPr id="2" name="TextBox 1">
            <a:extLst>
              <a:ext uri="{FF2B5EF4-FFF2-40B4-BE49-F238E27FC236}">
                <a16:creationId xmlns:a16="http://schemas.microsoft.com/office/drawing/2014/main" id="{4F8498A2-C7DB-40B7-A1BC-39E30E241C0F}"/>
              </a:ext>
            </a:extLst>
          </p:cNvPr>
          <p:cNvSpPr txBox="1"/>
          <p:nvPr/>
        </p:nvSpPr>
        <p:spPr>
          <a:xfrm>
            <a:off x="208129" y="213334"/>
            <a:ext cx="4155278" cy="1384995"/>
          </a:xfrm>
          <a:prstGeom prst="rect">
            <a:avLst/>
          </a:prstGeom>
          <a:noFill/>
        </p:spPr>
        <p:txBody>
          <a:bodyPr wrap="square" rtlCol="0">
            <a:spAutoFit/>
          </a:bodyPr>
          <a:lstStyle/>
          <a:p>
            <a:r>
              <a:rPr lang="en-US" sz="2800">
                <a:solidFill>
                  <a:schemeClr val="bg1"/>
                </a:solidFill>
                <a:latin typeface="+mj-lt"/>
              </a:rPr>
              <a:t>Relationship between School Rating and Price/</a:t>
            </a:r>
            <a:r>
              <a:rPr lang="en-US" sz="2800" err="1">
                <a:solidFill>
                  <a:schemeClr val="bg1"/>
                </a:solidFill>
                <a:latin typeface="+mj-lt"/>
              </a:rPr>
              <a:t>Sqft</a:t>
            </a:r>
            <a:endParaRPr lang="en-US" sz="2800">
              <a:solidFill>
                <a:schemeClr val="bg1"/>
              </a:solidFill>
              <a:latin typeface="+mj-lt"/>
            </a:endParaRPr>
          </a:p>
        </p:txBody>
      </p:sp>
      <p:pic>
        <p:nvPicPr>
          <p:cNvPr id="3" name="Picture 4" descr="A screenshot of a cell phone&#10;&#10;Description generated with high confidence">
            <a:extLst>
              <a:ext uri="{FF2B5EF4-FFF2-40B4-BE49-F238E27FC236}">
                <a16:creationId xmlns:a16="http://schemas.microsoft.com/office/drawing/2014/main" id="{F4FB0BFA-F98D-41F7-912F-3EDB27E4D27E}"/>
              </a:ext>
            </a:extLst>
          </p:cNvPr>
          <p:cNvPicPr>
            <a:picLocks noChangeAspect="1"/>
          </p:cNvPicPr>
          <p:nvPr/>
        </p:nvPicPr>
        <p:blipFill>
          <a:blip r:embed="rId7"/>
          <a:stretch>
            <a:fillRect/>
          </a:stretch>
        </p:blipFill>
        <p:spPr>
          <a:xfrm>
            <a:off x="4676617" y="630"/>
            <a:ext cx="7448550" cy="6705600"/>
          </a:xfrm>
          <a:prstGeom prst="rect">
            <a:avLst/>
          </a:prstGeom>
        </p:spPr>
      </p:pic>
      <p:sp>
        <p:nvSpPr>
          <p:cNvPr id="7" name="TextBox 6">
            <a:extLst>
              <a:ext uri="{FF2B5EF4-FFF2-40B4-BE49-F238E27FC236}">
                <a16:creationId xmlns:a16="http://schemas.microsoft.com/office/drawing/2014/main" id="{26C0EB87-D0A5-42F6-A50A-B2856C62854E}"/>
              </a:ext>
            </a:extLst>
          </p:cNvPr>
          <p:cNvSpPr txBox="1"/>
          <p:nvPr/>
        </p:nvSpPr>
        <p:spPr>
          <a:xfrm>
            <a:off x="7444929" y="2153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Aggregate</a:t>
            </a:r>
            <a:endParaRPr lang="en-US"/>
          </a:p>
        </p:txBody>
      </p:sp>
    </p:spTree>
    <p:extLst>
      <p:ext uri="{BB962C8B-B14F-4D97-AF65-F5344CB8AC3E}">
        <p14:creationId xmlns:p14="http://schemas.microsoft.com/office/powerpoint/2010/main" val="898132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E6D3066-BE98-444C-955D-2EE3D0F1D126}"/>
              </a:ext>
            </a:extLst>
          </p:cNvPr>
          <p:cNvGraphicFramePr>
            <a:graphicFrameLocks noGrp="1"/>
          </p:cNvGraphicFramePr>
          <p:nvPr>
            <p:ph idx="1"/>
            <p:extLst>
              <p:ext uri="{D42A27DB-BD31-4B8C-83A1-F6EECF244321}">
                <p14:modId xmlns:p14="http://schemas.microsoft.com/office/powerpoint/2010/main" val="1457617428"/>
              </p:ext>
            </p:extLst>
          </p:nvPr>
        </p:nvGraphicFramePr>
        <p:xfrm>
          <a:off x="1" y="0"/>
          <a:ext cx="451883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F842BDC-3A6D-4F7C-880D-F85AF936EBCB}"/>
              </a:ext>
            </a:extLst>
          </p:cNvPr>
          <p:cNvSpPr txBox="1"/>
          <p:nvPr/>
        </p:nvSpPr>
        <p:spPr>
          <a:xfrm>
            <a:off x="170585" y="23219"/>
            <a:ext cx="4305300" cy="1815882"/>
          </a:xfrm>
          <a:prstGeom prst="rect">
            <a:avLst/>
          </a:prstGeom>
          <a:noFill/>
        </p:spPr>
        <p:txBody>
          <a:bodyPr wrap="square" rtlCol="0" anchor="t">
            <a:spAutoFit/>
          </a:bodyPr>
          <a:lstStyle/>
          <a:p>
            <a:r>
              <a:rPr lang="en-US" sz="2800" b="1">
                <a:solidFill>
                  <a:schemeClr val="bg1"/>
                </a:solidFill>
                <a:ea typeface="+mn-lt"/>
                <a:cs typeface="+mn-lt"/>
              </a:rPr>
              <a:t>Relationship Between Property Crime Index and  Median House Price</a:t>
            </a:r>
            <a:endParaRPr lang="en-US" b="1">
              <a:solidFill>
                <a:schemeClr val="bg1"/>
              </a:solidFill>
              <a:ea typeface="+mn-lt"/>
              <a:cs typeface="+mn-lt"/>
            </a:endParaRPr>
          </a:p>
          <a:p>
            <a:endParaRPr lang="en-US" sz="2800">
              <a:solidFill>
                <a:schemeClr val="bg1"/>
              </a:solidFill>
              <a:latin typeface="Calibri"/>
              <a:cs typeface="Calibri"/>
            </a:endParaRPr>
          </a:p>
        </p:txBody>
      </p:sp>
      <p:sp>
        <p:nvSpPr>
          <p:cNvPr id="8" name="TextBox 7">
            <a:extLst>
              <a:ext uri="{FF2B5EF4-FFF2-40B4-BE49-F238E27FC236}">
                <a16:creationId xmlns:a16="http://schemas.microsoft.com/office/drawing/2014/main" id="{609B3EF1-B368-4CC6-A802-F03620CDD4B9}"/>
              </a:ext>
            </a:extLst>
          </p:cNvPr>
          <p:cNvSpPr txBox="1"/>
          <p:nvPr/>
        </p:nvSpPr>
        <p:spPr>
          <a:xfrm>
            <a:off x="354770" y="1662267"/>
            <a:ext cx="4075570" cy="4524315"/>
          </a:xfrm>
          <a:prstGeom prst="rect">
            <a:avLst/>
          </a:prstGeom>
          <a:noFill/>
        </p:spPr>
        <p:txBody>
          <a:bodyPr wrap="square" rtlCol="0" anchor="t">
            <a:spAutoFit/>
          </a:bodyPr>
          <a:lstStyle/>
          <a:p>
            <a:pPr>
              <a:defRPr/>
            </a:pPr>
            <a:r>
              <a:rPr lang="en-US" sz="1600" b="1" kern="0"/>
              <a:t>       </a:t>
            </a:r>
            <a:r>
              <a:rPr kumimoji="0" lang="en-US" sz="1600" b="1" i="0" u="none" strike="noStrike" kern="0" cap="none" spc="0" normalizeH="0" baseline="0" noProof="0">
                <a:ln>
                  <a:noFill/>
                </a:ln>
                <a:effectLst/>
                <a:uLnTx/>
                <a:uFillTx/>
              </a:rPr>
              <a:t> </a:t>
            </a:r>
            <a:r>
              <a:rPr kumimoji="0" lang="en-US" sz="1600" b="0" i="0" u="none" strike="noStrike" kern="0" cap="none" spc="0" normalizeH="0" baseline="0" noProof="0">
                <a:ln>
                  <a:noFill/>
                </a:ln>
                <a:solidFill>
                  <a:schemeClr val="bg1"/>
                </a:solidFill>
                <a:effectLst/>
                <a:uLnTx/>
                <a:uFillTx/>
              </a:rPr>
              <a:t>F</a:t>
            </a:r>
            <a:r>
              <a:rPr kumimoji="0" lang="en-US" sz="1600" b="0" i="1" u="none" strike="noStrike" kern="0" cap="none" spc="0" normalizeH="0" baseline="0" noProof="0">
                <a:ln>
                  <a:noFill/>
                </a:ln>
                <a:solidFill>
                  <a:schemeClr val="bg1"/>
                </a:solidFill>
                <a:effectLst/>
                <a:uLnTx/>
                <a:uFillTx/>
              </a:rPr>
              <a:t>ACTORS</a:t>
            </a:r>
            <a:endParaRPr lang="en-US" sz="1600" b="0" i="1" u="none" strike="noStrike" kern="0" cap="none" spc="0" normalizeH="0" baseline="0" noProof="0">
              <a:ln>
                <a:noFill/>
              </a:ln>
              <a:solidFill>
                <a:schemeClr val="bg1"/>
              </a:solidFill>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1600" b="1" i="1" u="none" strike="noStrike" kern="0" cap="none" spc="0" normalizeH="0" baseline="0" noProof="0">
              <a:ln>
                <a:noFill/>
              </a:ln>
              <a:solidFill>
                <a:schemeClr val="bg1"/>
              </a:solidFill>
              <a:effectLst/>
              <a:uLnTx/>
              <a:uFillTx/>
              <a:cs typeface="Calibri"/>
            </a:endParaRPr>
          </a:p>
          <a:p>
            <a:r>
              <a:rPr lang="en-US" sz="1600" kern="0">
                <a:solidFill>
                  <a:schemeClr val="bg1"/>
                </a:solidFill>
                <a:cs typeface="Calibri"/>
              </a:rPr>
              <a:t>•Scraped</a:t>
            </a:r>
            <a:r>
              <a:rPr lang="en-US" sz="1600" kern="0">
                <a:solidFill>
                  <a:schemeClr val="bg1"/>
                </a:solidFill>
                <a:ea typeface="+mn-lt"/>
                <a:cs typeface="+mn-lt"/>
              </a:rPr>
              <a:t>  property Crime index data of 11 cities from  </a:t>
            </a:r>
            <a:r>
              <a:rPr lang="en-US" sz="1600" kern="0">
                <a:solidFill>
                  <a:schemeClr val="bg1"/>
                </a:solidFill>
                <a:ea typeface="+mn-lt"/>
                <a:cs typeface="+mn-lt"/>
                <a:hlinkClick r:id="rId7"/>
              </a:rPr>
              <a:t>https://www.bestplaces.net/</a:t>
            </a:r>
            <a:r>
              <a:rPr lang="en-US" sz="1600" kern="0">
                <a:solidFill>
                  <a:schemeClr val="bg1"/>
                </a:solidFill>
                <a:ea typeface="+mn-lt"/>
                <a:cs typeface="+mn-lt"/>
              </a:rPr>
              <a:t> </a:t>
            </a:r>
          </a:p>
          <a:p>
            <a:r>
              <a:rPr lang="en-US" sz="1600" kern="0">
                <a:solidFill>
                  <a:schemeClr val="bg1"/>
                </a:solidFill>
                <a:ea typeface="+mn-lt"/>
                <a:cs typeface="+mn-lt"/>
              </a:rPr>
              <a:t>•Median House Price of active houses on Redfin is  calculated .</a:t>
            </a:r>
            <a:endParaRPr lang="en-US">
              <a:solidFill>
                <a:schemeClr val="bg1"/>
              </a:solidFill>
              <a:ea typeface="+mn-lt"/>
              <a:cs typeface="+mn-lt"/>
            </a:endParaRPr>
          </a:p>
          <a:p>
            <a:r>
              <a:rPr lang="en-US" sz="1600" kern="0">
                <a:solidFill>
                  <a:schemeClr val="bg1"/>
                </a:solidFill>
                <a:ea typeface="+mn-lt"/>
                <a:cs typeface="+mn-lt"/>
              </a:rPr>
              <a:t>•To make a comparison Line Graph  is plotted having  x axis with city name and y axis carries two scales –one for median house price and      the other one is for crime index.</a:t>
            </a:r>
            <a:endParaRPr lang="en-US">
              <a:solidFill>
                <a:schemeClr val="bg1"/>
              </a:solidFill>
              <a:cs typeface="Calibri"/>
            </a:endParaRPr>
          </a:p>
          <a:p>
            <a:endParaRPr lang="en-US" sz="1600" kern="0">
              <a:solidFill>
                <a:schemeClr val="bg1"/>
              </a:solidFill>
              <a:cs typeface="Calibri"/>
            </a:endParaRPr>
          </a:p>
          <a:p>
            <a:endParaRPr lang="en-US" sz="1600" kern="0">
              <a:solidFill>
                <a:schemeClr val="bg1"/>
              </a:solidFill>
              <a:cs typeface="Calibri"/>
            </a:endParaRPr>
          </a:p>
          <a:p>
            <a:pPr marL="285750" lvl="0" indent="-285750">
              <a:buFont typeface="Arial" panose="020B0604020202020204" pitchFamily="34" charset="0"/>
              <a:buChar char="•"/>
            </a:pPr>
            <a:endParaRPr lang="en-US" sz="1600" kern="0">
              <a:solidFill>
                <a:schemeClr val="bg1"/>
              </a:solidFill>
              <a:cs typeface="Calibri"/>
            </a:endParaRPr>
          </a:p>
          <a:p>
            <a:pPr>
              <a:defRPr/>
            </a:pPr>
            <a:r>
              <a:rPr lang="en-US" sz="1600" kern="0">
                <a:solidFill>
                  <a:schemeClr val="bg1"/>
                </a:solidFill>
              </a:rPr>
              <a:t>        ANALYSIS</a:t>
            </a:r>
            <a:endParaRPr lang="en-US" sz="1600" kern="0">
              <a:solidFill>
                <a:schemeClr val="bg1"/>
              </a:solidFill>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kern="0" cap="none" spc="0" normalizeH="0" baseline="0" noProof="0">
              <a:ln>
                <a:noFill/>
              </a:ln>
              <a:solidFill>
                <a:schemeClr val="bg1"/>
              </a:solidFill>
              <a:effectLst/>
              <a:uLnTx/>
              <a:uFillTx/>
              <a:cs typeface="Calibri"/>
            </a:endParaRPr>
          </a:p>
          <a:p>
            <a:pPr marL="285750" lvl="0" indent="-285750">
              <a:buFont typeface="Arial" panose="020B0604020202020204" pitchFamily="34" charset="0"/>
              <a:buChar char="•"/>
            </a:pPr>
            <a:r>
              <a:rPr lang="en-US" sz="1600" kern="0">
                <a:solidFill>
                  <a:schemeClr val="bg1"/>
                </a:solidFill>
              </a:rPr>
              <a:t>As the crime Rate increases median house price is comparatively less</a:t>
            </a:r>
            <a:endParaRPr lang="en-US" sz="1600" kern="0">
              <a:solidFill>
                <a:schemeClr val="bg1"/>
              </a:solidFill>
              <a:cs typeface="Calibri"/>
            </a:endParaRPr>
          </a:p>
          <a:p>
            <a:pPr marL="285750" indent="-285750">
              <a:buFont typeface="Arial" panose="020B0604020202020204" pitchFamily="34" charset="0"/>
              <a:buChar char="•"/>
            </a:pPr>
            <a:r>
              <a:rPr lang="en-US" sz="1600" kern="0">
                <a:solidFill>
                  <a:schemeClr val="bg1"/>
                </a:solidFill>
              </a:rPr>
              <a:t>San Francisco is  not impacted by this trend</a:t>
            </a:r>
            <a:endParaRPr lang="en-US" sz="1800" b="0" i="0" u="none" strike="noStrike" kern="0" cap="none" spc="0" normalizeH="0" baseline="0" noProof="0">
              <a:ln>
                <a:noFill/>
              </a:ln>
              <a:solidFill>
                <a:schemeClr val="bg1"/>
              </a:solidFill>
              <a:effectLst/>
              <a:uLnTx/>
              <a:uFillTx/>
              <a:cs typeface="Calibri"/>
            </a:endParaRPr>
          </a:p>
        </p:txBody>
      </p:sp>
      <p:grpSp>
        <p:nvGrpSpPr>
          <p:cNvPr id="9" name="Group 8">
            <a:extLst>
              <a:ext uri="{FF2B5EF4-FFF2-40B4-BE49-F238E27FC236}">
                <a16:creationId xmlns:a16="http://schemas.microsoft.com/office/drawing/2014/main" id="{C6810CBD-67DE-41FB-AAB3-344232CE250E}"/>
              </a:ext>
            </a:extLst>
          </p:cNvPr>
          <p:cNvGrpSpPr/>
          <p:nvPr/>
        </p:nvGrpSpPr>
        <p:grpSpPr>
          <a:xfrm>
            <a:off x="171568" y="4582026"/>
            <a:ext cx="603444" cy="603444"/>
            <a:chOff x="132899" y="4375305"/>
            <a:chExt cx="603444" cy="603444"/>
          </a:xfrm>
        </p:grpSpPr>
        <p:sp>
          <p:nvSpPr>
            <p:cNvPr id="10" name="Oval 9">
              <a:extLst>
                <a:ext uri="{FF2B5EF4-FFF2-40B4-BE49-F238E27FC236}">
                  <a16:creationId xmlns:a16="http://schemas.microsoft.com/office/drawing/2014/main" id="{7A33DAE1-5D5D-4932-A39A-537E46EC5D76}"/>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Statistics">
              <a:extLst>
                <a:ext uri="{FF2B5EF4-FFF2-40B4-BE49-F238E27FC236}">
                  <a16:creationId xmlns:a16="http://schemas.microsoft.com/office/drawing/2014/main" id="{583A9D86-EE8F-4D44-8FC0-052E98168B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62" y="4524568"/>
              <a:ext cx="302788" cy="302788"/>
            </a:xfrm>
            <a:prstGeom prst="rect">
              <a:avLst/>
            </a:prstGeom>
          </p:spPr>
        </p:pic>
      </p:grpSp>
      <p:grpSp>
        <p:nvGrpSpPr>
          <p:cNvPr id="12" name="Group 11">
            <a:extLst>
              <a:ext uri="{FF2B5EF4-FFF2-40B4-BE49-F238E27FC236}">
                <a16:creationId xmlns:a16="http://schemas.microsoft.com/office/drawing/2014/main" id="{B05196F9-87B9-4F58-AEB2-0C3CB740B182}"/>
              </a:ext>
            </a:extLst>
          </p:cNvPr>
          <p:cNvGrpSpPr/>
          <p:nvPr/>
        </p:nvGrpSpPr>
        <p:grpSpPr>
          <a:xfrm>
            <a:off x="55771" y="1540865"/>
            <a:ext cx="603444" cy="603444"/>
            <a:chOff x="132899" y="1651155"/>
            <a:chExt cx="603444" cy="603444"/>
          </a:xfrm>
        </p:grpSpPr>
        <p:sp>
          <p:nvSpPr>
            <p:cNvPr id="13" name="Oval 12">
              <a:extLst>
                <a:ext uri="{FF2B5EF4-FFF2-40B4-BE49-F238E27FC236}">
                  <a16:creationId xmlns:a16="http://schemas.microsoft.com/office/drawing/2014/main" id="{A1A213BD-DFFA-427E-BBE0-80FEC217829B}"/>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Decision chart">
              <a:extLst>
                <a:ext uri="{FF2B5EF4-FFF2-40B4-BE49-F238E27FC236}">
                  <a16:creationId xmlns:a16="http://schemas.microsoft.com/office/drawing/2014/main" id="{774FA161-737D-4C39-BE18-2ED69CF1EC18}"/>
                </a:ext>
              </a:extLst>
            </p:cNvPr>
            <p:cNvPicPr>
              <a:picLocks noChangeAspect="1"/>
            </p:cNvPicPr>
            <p:nvPr/>
          </p:nvPicPr>
          <p:blipFill>
            <a:blip r:embed="rId10">
              <a:alphaModFix/>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162" y="1800418"/>
              <a:ext cx="302788" cy="302788"/>
            </a:xfrm>
            <a:prstGeom prst="rect">
              <a:avLst/>
            </a:prstGeom>
          </p:spPr>
        </p:pic>
      </p:grpSp>
      <p:pic>
        <p:nvPicPr>
          <p:cNvPr id="16" name="Picture 15">
            <a:extLst>
              <a:ext uri="{FF2B5EF4-FFF2-40B4-BE49-F238E27FC236}">
                <a16:creationId xmlns:a16="http://schemas.microsoft.com/office/drawing/2014/main" id="{F0B98F83-6A2B-4B29-835E-288DEC408D99}"/>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5768606" y="659220"/>
            <a:ext cx="5518297" cy="518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483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E6D3066-BE98-444C-955D-2EE3D0F1D126}"/>
              </a:ext>
            </a:extLst>
          </p:cNvPr>
          <p:cNvGraphicFramePr>
            <a:graphicFrameLocks noGrp="1"/>
          </p:cNvGraphicFramePr>
          <p:nvPr>
            <p:ph idx="1"/>
          </p:nvPr>
        </p:nvGraphicFramePr>
        <p:xfrm>
          <a:off x="1" y="0"/>
          <a:ext cx="451883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F842BDC-3A6D-4F7C-880D-F85AF936EBCB}"/>
              </a:ext>
            </a:extLst>
          </p:cNvPr>
          <p:cNvSpPr txBox="1"/>
          <p:nvPr/>
        </p:nvSpPr>
        <p:spPr>
          <a:xfrm>
            <a:off x="123825" y="0"/>
            <a:ext cx="4305300" cy="1815882"/>
          </a:xfrm>
          <a:prstGeom prst="rect">
            <a:avLst/>
          </a:prstGeom>
          <a:noFill/>
        </p:spPr>
        <p:txBody>
          <a:bodyPr wrap="square" rtlCol="0" anchor="t">
            <a:spAutoFit/>
          </a:bodyPr>
          <a:lstStyle/>
          <a:p>
            <a:r>
              <a:rPr lang="en-US" sz="2800" b="1">
                <a:solidFill>
                  <a:schemeClr val="bg1"/>
                </a:solidFill>
                <a:ea typeface="+mn-lt"/>
                <a:cs typeface="+mn-lt"/>
              </a:rPr>
              <a:t>Relationship Between Per Capita Income and  Median House Price</a:t>
            </a:r>
            <a:endParaRPr lang="en-US" b="1">
              <a:solidFill>
                <a:schemeClr val="bg1"/>
              </a:solidFill>
              <a:ea typeface="+mn-lt"/>
              <a:cs typeface="+mn-lt"/>
            </a:endParaRPr>
          </a:p>
          <a:p>
            <a:endParaRPr lang="en-US" sz="2800">
              <a:solidFill>
                <a:schemeClr val="bg1"/>
              </a:solidFill>
              <a:latin typeface="Calibri"/>
              <a:cs typeface="Calibri"/>
            </a:endParaRPr>
          </a:p>
        </p:txBody>
      </p:sp>
      <p:sp>
        <p:nvSpPr>
          <p:cNvPr id="8" name="TextBox 7">
            <a:extLst>
              <a:ext uri="{FF2B5EF4-FFF2-40B4-BE49-F238E27FC236}">
                <a16:creationId xmlns:a16="http://schemas.microsoft.com/office/drawing/2014/main" id="{609B3EF1-B368-4CC6-A802-F03620CDD4B9}"/>
              </a:ext>
            </a:extLst>
          </p:cNvPr>
          <p:cNvSpPr txBox="1"/>
          <p:nvPr/>
        </p:nvSpPr>
        <p:spPr>
          <a:xfrm>
            <a:off x="412852" y="1800418"/>
            <a:ext cx="4075570" cy="4524315"/>
          </a:xfrm>
          <a:prstGeom prst="rect">
            <a:avLst/>
          </a:prstGeom>
          <a:noFill/>
        </p:spPr>
        <p:txBody>
          <a:bodyPr wrap="square" rtlCol="0" anchor="t">
            <a:spAutoFit/>
          </a:bodyPr>
          <a:lstStyle/>
          <a:p>
            <a:pPr>
              <a:defRPr/>
            </a:pPr>
            <a:r>
              <a:rPr lang="en-US" sz="1600" b="1" kern="0"/>
              <a:t>       </a:t>
            </a:r>
            <a:r>
              <a:rPr kumimoji="0" lang="en-US" sz="1600" b="1" i="0" u="none" strike="noStrike" kern="0" cap="none" spc="0" normalizeH="0" baseline="0" noProof="0">
                <a:ln>
                  <a:noFill/>
                </a:ln>
                <a:effectLst/>
                <a:uLnTx/>
                <a:uFillTx/>
              </a:rPr>
              <a:t> </a:t>
            </a:r>
            <a:r>
              <a:rPr kumimoji="0" lang="en-US" sz="1600" b="0" i="0" u="none" strike="noStrike" kern="0" cap="none" spc="0" normalizeH="0" baseline="0" noProof="0">
                <a:ln>
                  <a:noFill/>
                </a:ln>
                <a:solidFill>
                  <a:schemeClr val="bg1"/>
                </a:solidFill>
                <a:effectLst/>
                <a:uLnTx/>
                <a:uFillTx/>
              </a:rPr>
              <a:t>FACTORS</a:t>
            </a:r>
            <a:endParaRPr lang="en-US" sz="1600" b="0" i="0" u="none" strike="noStrike" kern="0" cap="none" spc="0" normalizeH="0" baseline="0" noProof="0">
              <a:ln>
                <a:noFill/>
              </a:ln>
              <a:solidFill>
                <a:schemeClr val="bg1"/>
              </a:solidFill>
              <a:effectLst/>
              <a:uLnTx/>
              <a:uFillTx/>
              <a:cs typeface="Calibri"/>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r>
              <a:rPr lang="en-US" sz="1600" kern="0">
                <a:solidFill>
                  <a:schemeClr val="bg1"/>
                </a:solidFill>
                <a:ea typeface="+mn-lt"/>
                <a:cs typeface="+mn-lt"/>
              </a:rPr>
              <a:t>•Scrapped income per capita of 75 zip codes of  11 cities  from </a:t>
            </a:r>
            <a:r>
              <a:rPr lang="en-US" sz="1600" kern="0">
                <a:solidFill>
                  <a:schemeClr val="bg1"/>
                </a:solidFill>
                <a:ea typeface="+mn-lt"/>
                <a:cs typeface="+mn-lt"/>
                <a:hlinkClick r:id="rId7"/>
              </a:rPr>
              <a:t>https://www.bestplaces.net/</a:t>
            </a:r>
            <a:endParaRPr lang="en-US" sz="1600" kern="0">
              <a:solidFill>
                <a:schemeClr val="bg1"/>
              </a:solidFill>
              <a:ea typeface="+mn-lt"/>
              <a:cs typeface="+mn-lt"/>
            </a:endParaRPr>
          </a:p>
          <a:p>
            <a:r>
              <a:rPr lang="en-US" sz="1600" kern="0">
                <a:solidFill>
                  <a:schemeClr val="bg1"/>
                </a:solidFill>
                <a:ea typeface="+mn-lt"/>
                <a:cs typeface="+mn-lt"/>
              </a:rPr>
              <a:t>•Per capita income tells about the avg income of a person belong to that geographical area.</a:t>
            </a:r>
            <a:endParaRPr lang="en-US">
              <a:solidFill>
                <a:schemeClr val="bg1"/>
              </a:solidFill>
              <a:cs typeface="Calibri" panose="020F0502020204030204"/>
            </a:endParaRPr>
          </a:p>
          <a:p>
            <a:r>
              <a:rPr lang="en-US" sz="1600" kern="0">
                <a:solidFill>
                  <a:schemeClr val="bg1"/>
                </a:solidFill>
                <a:ea typeface="+mn-lt"/>
                <a:cs typeface="+mn-lt"/>
              </a:rPr>
              <a:t>•Median House Price of active houses on Redfin is  calculated for those 75-zip code of 11 cities.</a:t>
            </a:r>
            <a:endParaRPr lang="en-US">
              <a:solidFill>
                <a:schemeClr val="bg1"/>
              </a:solidFill>
              <a:cs typeface="Calibri" panose="020F0502020204030204"/>
            </a:endParaRPr>
          </a:p>
          <a:p>
            <a:r>
              <a:rPr lang="en-US" sz="1600" kern="0">
                <a:solidFill>
                  <a:schemeClr val="bg1"/>
                </a:solidFill>
                <a:ea typeface="+mn-lt"/>
                <a:cs typeface="+mn-lt"/>
              </a:rPr>
              <a:t>•To make a comparison Scatter plot  is created</a:t>
            </a:r>
            <a:endParaRPr lang="en-US">
              <a:solidFill>
                <a:schemeClr val="bg1"/>
              </a:solidFill>
              <a:cs typeface="Calibri" panose="020F0502020204030204"/>
            </a:endParaRPr>
          </a:p>
          <a:p>
            <a:r>
              <a:rPr lang="en-US" sz="1600" kern="0">
                <a:solidFill>
                  <a:schemeClr val="bg1"/>
                </a:solidFill>
                <a:ea typeface="+mn-lt"/>
                <a:cs typeface="+mn-lt"/>
              </a:rPr>
              <a:t>having  x axis with income per capita and y axis carries median house price scale</a:t>
            </a:r>
            <a:endParaRPr lang="en-US">
              <a:solidFill>
                <a:schemeClr val="bg1"/>
              </a:solidFill>
              <a:cs typeface="Calibri" panose="020F0502020204030204"/>
            </a:endParaRPr>
          </a:p>
          <a:p>
            <a:pPr marL="285750" lvl="0" indent="-285750">
              <a:buFont typeface="Arial" panose="020B0604020202020204" pitchFamily="34" charset="0"/>
              <a:buChar char="•"/>
            </a:pPr>
            <a:endParaRPr lang="en-US" sz="1600" kern="0">
              <a:solidFill>
                <a:schemeClr val="bg1"/>
              </a:solidFill>
              <a:cs typeface="Calibri"/>
            </a:endParaRPr>
          </a:p>
          <a:p>
            <a:pPr marL="285750" lvl="0" indent="-285750">
              <a:buFont typeface="Arial" panose="020B0604020202020204" pitchFamily="34" charset="0"/>
              <a:buChar char="•"/>
            </a:pPr>
            <a:endParaRPr lang="en-US" sz="1600" b="1" i="0" u="none" strike="noStrike" kern="0" cap="none" spc="0" normalizeH="0" baseline="0" noProof="0">
              <a:ln>
                <a:noFill/>
              </a:ln>
              <a:solidFill>
                <a:schemeClr val="bg1"/>
              </a:solidFill>
              <a:effectLst/>
              <a:uLnTx/>
              <a:uFillTx/>
              <a:cs typeface="Calibri"/>
            </a:endParaRPr>
          </a:p>
          <a:p>
            <a:pPr>
              <a:defRPr/>
            </a:pPr>
            <a:r>
              <a:rPr lang="en-US" sz="1600" b="1" kern="0">
                <a:solidFill>
                  <a:schemeClr val="bg1"/>
                </a:solidFill>
              </a:rPr>
              <a:t>       </a:t>
            </a:r>
            <a:r>
              <a:rPr kumimoji="0" lang="en-US" sz="1600" b="1" i="0" u="none" strike="noStrike" kern="0" cap="none" spc="0" normalizeH="0" baseline="0" noProof="0">
                <a:ln>
                  <a:noFill/>
                </a:ln>
                <a:solidFill>
                  <a:schemeClr val="bg1"/>
                </a:solidFill>
                <a:effectLst/>
                <a:uLnTx/>
                <a:uFillTx/>
              </a:rPr>
              <a:t> </a:t>
            </a:r>
            <a:r>
              <a:rPr kumimoji="0" lang="en-US" sz="1600" b="0" i="0" u="none" strike="noStrike" kern="0" cap="none" spc="0" normalizeH="0" baseline="0" noProof="0">
                <a:ln>
                  <a:noFill/>
                </a:ln>
                <a:solidFill>
                  <a:schemeClr val="bg1"/>
                </a:solidFill>
                <a:effectLst/>
                <a:uLnTx/>
                <a:uFillTx/>
              </a:rPr>
              <a:t>ANALYSIS</a:t>
            </a:r>
            <a:endParaRPr lang="en-US" sz="1600" b="0" i="0" u="none" strike="noStrike" kern="0" cap="none" spc="0" normalizeH="0" baseline="0" noProof="0">
              <a:ln>
                <a:noFill/>
              </a:ln>
              <a:solidFill>
                <a:schemeClr val="bg1"/>
              </a:solidFill>
              <a:effectLst/>
              <a:uLnTx/>
              <a:uFillTx/>
              <a:cs typeface="Calibri"/>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i="0" u="none" strike="noStrike" kern="0" cap="none" spc="0" normalizeH="0" baseline="0" noProof="0">
              <a:ln>
                <a:noFill/>
              </a:ln>
              <a:solidFill>
                <a:schemeClr val="bg1"/>
              </a:solidFill>
              <a:effectLst/>
              <a:uLnTx/>
              <a:uFillTx/>
              <a:cs typeface="Calibri"/>
            </a:endParaRPr>
          </a:p>
          <a:p>
            <a:pPr marL="285750" indent="-285750">
              <a:buFont typeface="Arial" panose="020B0604020202020204" pitchFamily="34" charset="0"/>
              <a:buChar char="•"/>
            </a:pPr>
            <a:r>
              <a:rPr lang="en-US" sz="1600" kern="0">
                <a:solidFill>
                  <a:schemeClr val="bg1"/>
                </a:solidFill>
              </a:rPr>
              <a:t>The zip codes with higher median income, the median price of the house is also more </a:t>
            </a:r>
            <a:endParaRPr lang="en-US" sz="1800" b="0" i="0" u="none" strike="noStrike" kern="0" cap="none" spc="0" normalizeH="0" baseline="0" noProof="0">
              <a:ln>
                <a:noFill/>
              </a:ln>
              <a:solidFill>
                <a:schemeClr val="bg1"/>
              </a:solidFill>
              <a:effectLst/>
              <a:uLnTx/>
              <a:uFillTx/>
              <a:cs typeface="Calibri"/>
            </a:endParaRPr>
          </a:p>
        </p:txBody>
      </p:sp>
      <p:grpSp>
        <p:nvGrpSpPr>
          <p:cNvPr id="9" name="Group 8">
            <a:extLst>
              <a:ext uri="{FF2B5EF4-FFF2-40B4-BE49-F238E27FC236}">
                <a16:creationId xmlns:a16="http://schemas.microsoft.com/office/drawing/2014/main" id="{C6810CBD-67DE-41FB-AAB3-344232CE250E}"/>
              </a:ext>
            </a:extLst>
          </p:cNvPr>
          <p:cNvGrpSpPr/>
          <p:nvPr/>
        </p:nvGrpSpPr>
        <p:grpSpPr>
          <a:xfrm>
            <a:off x="124297" y="5330328"/>
            <a:ext cx="603444" cy="603444"/>
            <a:chOff x="132899" y="4375305"/>
            <a:chExt cx="603444" cy="603444"/>
          </a:xfrm>
        </p:grpSpPr>
        <p:sp>
          <p:nvSpPr>
            <p:cNvPr id="10" name="Oval 9">
              <a:extLst>
                <a:ext uri="{FF2B5EF4-FFF2-40B4-BE49-F238E27FC236}">
                  <a16:creationId xmlns:a16="http://schemas.microsoft.com/office/drawing/2014/main" id="{7A33DAE1-5D5D-4932-A39A-537E46EC5D76}"/>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Statistics">
              <a:extLst>
                <a:ext uri="{FF2B5EF4-FFF2-40B4-BE49-F238E27FC236}">
                  <a16:creationId xmlns:a16="http://schemas.microsoft.com/office/drawing/2014/main" id="{583A9D86-EE8F-4D44-8FC0-052E98168B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62" y="4524568"/>
              <a:ext cx="302788" cy="302788"/>
            </a:xfrm>
            <a:prstGeom prst="rect">
              <a:avLst/>
            </a:prstGeom>
          </p:spPr>
        </p:pic>
      </p:grpSp>
      <p:grpSp>
        <p:nvGrpSpPr>
          <p:cNvPr id="12" name="Group 11">
            <a:extLst>
              <a:ext uri="{FF2B5EF4-FFF2-40B4-BE49-F238E27FC236}">
                <a16:creationId xmlns:a16="http://schemas.microsoft.com/office/drawing/2014/main" id="{B05196F9-87B9-4F58-AEB2-0C3CB740B182}"/>
              </a:ext>
            </a:extLst>
          </p:cNvPr>
          <p:cNvGrpSpPr/>
          <p:nvPr/>
        </p:nvGrpSpPr>
        <p:grpSpPr>
          <a:xfrm>
            <a:off x="85850" y="1651155"/>
            <a:ext cx="603444" cy="603444"/>
            <a:chOff x="132899" y="1651155"/>
            <a:chExt cx="603444" cy="603444"/>
          </a:xfrm>
        </p:grpSpPr>
        <p:sp>
          <p:nvSpPr>
            <p:cNvPr id="13" name="Oval 12">
              <a:extLst>
                <a:ext uri="{FF2B5EF4-FFF2-40B4-BE49-F238E27FC236}">
                  <a16:creationId xmlns:a16="http://schemas.microsoft.com/office/drawing/2014/main" id="{A1A213BD-DFFA-427E-BBE0-80FEC217829B}"/>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Decision chart">
              <a:extLst>
                <a:ext uri="{FF2B5EF4-FFF2-40B4-BE49-F238E27FC236}">
                  <a16:creationId xmlns:a16="http://schemas.microsoft.com/office/drawing/2014/main" id="{774FA161-737D-4C39-BE18-2ED69CF1EC18}"/>
                </a:ext>
              </a:extLst>
            </p:cNvPr>
            <p:cNvPicPr>
              <a:picLocks noChangeAspect="1"/>
            </p:cNvPicPr>
            <p:nvPr/>
          </p:nvPicPr>
          <p:blipFill>
            <a:blip r:embed="rId10">
              <a:alphaModFix/>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162" y="1800418"/>
              <a:ext cx="302788" cy="302788"/>
            </a:xfrm>
            <a:prstGeom prst="rect">
              <a:avLst/>
            </a:prstGeom>
          </p:spPr>
        </p:pic>
      </p:grpSp>
      <p:pic>
        <p:nvPicPr>
          <p:cNvPr id="15" name="Picture 2" descr="A close up of text on a white background&#10;&#10;Description automatically generated">
            <a:extLst>
              <a:ext uri="{FF2B5EF4-FFF2-40B4-BE49-F238E27FC236}">
                <a16:creationId xmlns:a16="http://schemas.microsoft.com/office/drawing/2014/main" id="{1FDB8F55-37CA-4ED6-B588-CB3C07288C9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10589" b="-2"/>
          <a:stretch/>
        </p:blipFill>
        <p:spPr bwMode="auto">
          <a:xfrm>
            <a:off x="5433340" y="850813"/>
            <a:ext cx="5753662" cy="5156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398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0E6D3066-BE98-444C-955D-2EE3D0F1D126}"/>
              </a:ext>
            </a:extLst>
          </p:cNvPr>
          <p:cNvGraphicFramePr>
            <a:graphicFrameLocks noGrp="1"/>
          </p:cNvGraphicFramePr>
          <p:nvPr>
            <p:ph idx="1"/>
          </p:nvPr>
        </p:nvGraphicFramePr>
        <p:xfrm>
          <a:off x="1" y="0"/>
          <a:ext cx="4518836" cy="6857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2" descr="A screenshot of a cell phone&#10;&#10;Description automatically generated">
            <a:extLst>
              <a:ext uri="{FF2B5EF4-FFF2-40B4-BE49-F238E27FC236}">
                <a16:creationId xmlns:a16="http://schemas.microsoft.com/office/drawing/2014/main" id="{4A66703D-1B5D-4007-A4DC-ACF599E668B1}"/>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463688" y="1841824"/>
            <a:ext cx="5806824" cy="45970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842BDC-3A6D-4F7C-880D-F85AF936EBCB}"/>
              </a:ext>
            </a:extLst>
          </p:cNvPr>
          <p:cNvSpPr txBox="1"/>
          <p:nvPr/>
        </p:nvSpPr>
        <p:spPr>
          <a:xfrm>
            <a:off x="123825" y="0"/>
            <a:ext cx="4305300" cy="1815882"/>
          </a:xfrm>
          <a:prstGeom prst="rect">
            <a:avLst/>
          </a:prstGeom>
          <a:noFill/>
        </p:spPr>
        <p:txBody>
          <a:bodyPr wrap="square" rtlCol="0" anchor="t">
            <a:spAutoFit/>
          </a:bodyPr>
          <a:lstStyle/>
          <a:p>
            <a:r>
              <a:rPr lang="en-US" sz="2800" b="1">
                <a:solidFill>
                  <a:schemeClr val="bg1"/>
                </a:solidFill>
                <a:ea typeface="+mn-lt"/>
                <a:cs typeface="+mn-lt"/>
              </a:rPr>
              <a:t>Relationship Between Future Job Growth </a:t>
            </a:r>
            <a:r>
              <a:rPr lang="en-US" sz="2800" b="1" err="1">
                <a:solidFill>
                  <a:schemeClr val="bg1"/>
                </a:solidFill>
                <a:ea typeface="+mn-lt"/>
                <a:cs typeface="+mn-lt"/>
              </a:rPr>
              <a:t>Pct</a:t>
            </a:r>
            <a:r>
              <a:rPr lang="en-US" sz="2800" b="1">
                <a:solidFill>
                  <a:schemeClr val="bg1"/>
                </a:solidFill>
                <a:ea typeface="+mn-lt"/>
                <a:cs typeface="+mn-lt"/>
              </a:rPr>
              <a:t> and  Median House Price</a:t>
            </a:r>
            <a:endParaRPr lang="en-US" b="1">
              <a:solidFill>
                <a:schemeClr val="bg1"/>
              </a:solidFill>
              <a:ea typeface="+mn-lt"/>
              <a:cs typeface="+mn-lt"/>
            </a:endParaRPr>
          </a:p>
          <a:p>
            <a:endParaRPr lang="en-US" sz="2800">
              <a:solidFill>
                <a:schemeClr val="bg1"/>
              </a:solidFill>
              <a:latin typeface="+mj-lt"/>
              <a:cs typeface="Calibri Light"/>
            </a:endParaRPr>
          </a:p>
        </p:txBody>
      </p:sp>
      <p:sp>
        <p:nvSpPr>
          <p:cNvPr id="8" name="TextBox 7">
            <a:extLst>
              <a:ext uri="{FF2B5EF4-FFF2-40B4-BE49-F238E27FC236}">
                <a16:creationId xmlns:a16="http://schemas.microsoft.com/office/drawing/2014/main" id="{609B3EF1-B368-4CC6-A802-F03620CDD4B9}"/>
              </a:ext>
            </a:extLst>
          </p:cNvPr>
          <p:cNvSpPr txBox="1"/>
          <p:nvPr/>
        </p:nvSpPr>
        <p:spPr>
          <a:xfrm>
            <a:off x="412852" y="1800418"/>
            <a:ext cx="4075570" cy="378565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future job growth rate info extracted  from https://www.bestplaces.net/ </a:t>
            </a:r>
          </a:p>
          <a:p>
            <a:pPr marL="285750" lvl="0" indent="-285750">
              <a:buFont typeface="Arial" panose="020B0604020202020204" pitchFamily="34" charset="0"/>
              <a:buChar char="•"/>
            </a:pPr>
            <a:r>
              <a:rPr lang="en-US" sz="1600" kern="0">
                <a:solidFill>
                  <a:prstClr val="white"/>
                </a:solidFill>
              </a:rPr>
              <a:t>The higher the number the better</a:t>
            </a:r>
          </a:p>
          <a:p>
            <a:pPr marL="285750" lvl="0" indent="-285750">
              <a:buFont typeface="Arial" panose="020B0604020202020204" pitchFamily="34" charset="0"/>
              <a:buChar char="•"/>
            </a:pPr>
            <a:r>
              <a:rPr lang="en-US" sz="1600" kern="0">
                <a:solidFill>
                  <a:prstClr val="white"/>
                </a:solidFill>
              </a:rPr>
              <a:t>Median House Price of active houses on Redfin is  calculated </a:t>
            </a:r>
          </a:p>
          <a:p>
            <a:pPr marL="285750" lvl="0" indent="-285750">
              <a:buFont typeface="Arial" panose="020B0604020202020204" pitchFamily="34" charset="0"/>
              <a:buChar char="•"/>
            </a:pPr>
            <a:endParaRPr kumimoji="0" lang="en-US" sz="1600" b="1" i="0" u="none" strike="noStrike" kern="0" cap="none" spc="0" normalizeH="0" baseline="0" noProof="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white"/>
                </a:solidFill>
                <a:effectLst/>
                <a:uLnTx/>
                <a:uFillTx/>
              </a:rPr>
              <a:t>        </a:t>
            </a:r>
            <a:r>
              <a:rPr kumimoji="0" lang="en-US" sz="1600" b="0" i="0" u="none" strike="noStrike" kern="0" cap="none" spc="0" normalizeH="0" baseline="0" noProof="0">
                <a:ln>
                  <a:noFill/>
                </a:ln>
                <a:solidFill>
                  <a:prstClr val="white"/>
                </a:solidFill>
                <a:effectLst/>
                <a:uLnTx/>
                <a:uFillTx/>
              </a:rPr>
              <a:t>ANALYSIS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prstClr val="white"/>
              </a:solidFill>
              <a:effectLst/>
              <a:uLnTx/>
              <a:uFillTx/>
            </a:endParaRPr>
          </a:p>
          <a:p>
            <a:pPr marL="285750" lvl="0" indent="-285750">
              <a:buFont typeface="Arial" panose="020B0604020202020204" pitchFamily="34" charset="0"/>
              <a:buChar char="•"/>
            </a:pPr>
            <a:r>
              <a:rPr lang="en-US" sz="1600" kern="0">
                <a:solidFill>
                  <a:prstClr val="white"/>
                </a:solidFill>
              </a:rPr>
              <a:t>As the future job growth rate increases median house price is also comparatively increases</a:t>
            </a:r>
          </a:p>
          <a:p>
            <a:pPr marL="285750" lvl="0" indent="-285750">
              <a:buFont typeface="Arial" panose="020B0604020202020204" pitchFamily="34" charset="0"/>
              <a:buChar char="•"/>
            </a:pPr>
            <a:r>
              <a:rPr lang="en-US" sz="1600" kern="0">
                <a:solidFill>
                  <a:prstClr val="white"/>
                </a:solidFill>
              </a:rPr>
              <a:t>The job growth prediction of around 43% shows median house price of around 5M.</a:t>
            </a:r>
            <a:endParaRPr kumimoji="0" lang="en-US" sz="1800" b="0" i="0" u="none" strike="noStrike" kern="0" cap="none" spc="0" normalizeH="0" baseline="0" noProof="0">
              <a:ln>
                <a:noFill/>
              </a:ln>
              <a:solidFill>
                <a:prstClr val="white"/>
              </a:solidFill>
              <a:effectLst/>
              <a:uLnTx/>
              <a:uFillTx/>
            </a:endParaRPr>
          </a:p>
        </p:txBody>
      </p:sp>
      <p:grpSp>
        <p:nvGrpSpPr>
          <p:cNvPr id="9" name="Group 8">
            <a:extLst>
              <a:ext uri="{FF2B5EF4-FFF2-40B4-BE49-F238E27FC236}">
                <a16:creationId xmlns:a16="http://schemas.microsoft.com/office/drawing/2014/main" id="{C6810CBD-67DE-41FB-AAB3-344232CE250E}"/>
              </a:ext>
            </a:extLst>
          </p:cNvPr>
          <p:cNvGrpSpPr/>
          <p:nvPr/>
        </p:nvGrpSpPr>
        <p:grpSpPr>
          <a:xfrm>
            <a:off x="85850" y="3653148"/>
            <a:ext cx="603444" cy="603444"/>
            <a:chOff x="132899" y="4375305"/>
            <a:chExt cx="603444" cy="603444"/>
          </a:xfrm>
        </p:grpSpPr>
        <p:sp>
          <p:nvSpPr>
            <p:cNvPr id="10" name="Oval 9">
              <a:extLst>
                <a:ext uri="{FF2B5EF4-FFF2-40B4-BE49-F238E27FC236}">
                  <a16:creationId xmlns:a16="http://schemas.microsoft.com/office/drawing/2014/main" id="{7A33DAE1-5D5D-4932-A39A-537E46EC5D76}"/>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1" name="Graphic 10" descr="Statistics">
              <a:extLst>
                <a:ext uri="{FF2B5EF4-FFF2-40B4-BE49-F238E27FC236}">
                  <a16:creationId xmlns:a16="http://schemas.microsoft.com/office/drawing/2014/main" id="{583A9D86-EE8F-4D44-8FC0-052E98168B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2162" y="4524568"/>
              <a:ext cx="302788" cy="302788"/>
            </a:xfrm>
            <a:prstGeom prst="rect">
              <a:avLst/>
            </a:prstGeom>
          </p:spPr>
        </p:pic>
      </p:grpSp>
      <p:grpSp>
        <p:nvGrpSpPr>
          <p:cNvPr id="12" name="Group 11">
            <a:extLst>
              <a:ext uri="{FF2B5EF4-FFF2-40B4-BE49-F238E27FC236}">
                <a16:creationId xmlns:a16="http://schemas.microsoft.com/office/drawing/2014/main" id="{B05196F9-87B9-4F58-AEB2-0C3CB740B182}"/>
              </a:ext>
            </a:extLst>
          </p:cNvPr>
          <p:cNvGrpSpPr/>
          <p:nvPr/>
        </p:nvGrpSpPr>
        <p:grpSpPr>
          <a:xfrm>
            <a:off x="85850" y="1651155"/>
            <a:ext cx="603444" cy="603444"/>
            <a:chOff x="132899" y="1651155"/>
            <a:chExt cx="603444" cy="603444"/>
          </a:xfrm>
        </p:grpSpPr>
        <p:sp>
          <p:nvSpPr>
            <p:cNvPr id="13" name="Oval 12">
              <a:extLst>
                <a:ext uri="{FF2B5EF4-FFF2-40B4-BE49-F238E27FC236}">
                  <a16:creationId xmlns:a16="http://schemas.microsoft.com/office/drawing/2014/main" id="{A1A213BD-DFFA-427E-BBE0-80FEC217829B}"/>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Decision chart">
              <a:extLst>
                <a:ext uri="{FF2B5EF4-FFF2-40B4-BE49-F238E27FC236}">
                  <a16:creationId xmlns:a16="http://schemas.microsoft.com/office/drawing/2014/main" id="{774FA161-737D-4C39-BE18-2ED69CF1EC18}"/>
                </a:ext>
              </a:extLst>
            </p:cNvPr>
            <p:cNvPicPr>
              <a:picLocks noChangeAspect="1"/>
            </p:cNvPicPr>
            <p:nvPr/>
          </p:nvPicPr>
          <p:blipFill>
            <a:blip r:embed="rId10">
              <a:alphaModFix/>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162" y="1800418"/>
              <a:ext cx="302788" cy="302788"/>
            </a:xfrm>
            <a:prstGeom prst="rect">
              <a:avLst/>
            </a:prstGeom>
          </p:spPr>
        </p:pic>
      </p:grpSp>
    </p:spTree>
    <p:extLst>
      <p:ext uri="{BB962C8B-B14F-4D97-AF65-F5344CB8AC3E}">
        <p14:creationId xmlns:p14="http://schemas.microsoft.com/office/powerpoint/2010/main" val="1379038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2F1B4396-2C84-4859-B02F-F82DA5F55A4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00662" y="2808578"/>
            <a:ext cx="5852622" cy="389151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8B6E823F-64EE-47AC-90C0-F65CFCE7776A}"/>
              </a:ext>
            </a:extLst>
          </p:cNvPr>
          <p:cNvSpPr>
            <a:spLocks noGrp="1"/>
          </p:cNvSpPr>
          <p:nvPr>
            <p:ph type="title"/>
          </p:nvPr>
        </p:nvSpPr>
        <p:spPr>
          <a:xfrm>
            <a:off x="839788" y="457200"/>
            <a:ext cx="3932237" cy="1286540"/>
          </a:xfrm>
          <a:solidFill>
            <a:schemeClr val="accent1">
              <a:lumMod val="50000"/>
            </a:schemeClr>
          </a:solidFill>
        </p:spPr>
        <p:txBody>
          <a:bodyPr/>
          <a:lstStyle/>
          <a:p>
            <a:r>
              <a:rPr lang="en-US">
                <a:solidFill>
                  <a:schemeClr val="accent3">
                    <a:lumMod val="40000"/>
                    <a:lumOff val="60000"/>
                  </a:schemeClr>
                </a:solidFill>
              </a:rPr>
              <a:t>Multi Linear Regression Model</a:t>
            </a:r>
          </a:p>
        </p:txBody>
      </p:sp>
      <p:sp>
        <p:nvSpPr>
          <p:cNvPr id="13" name="Text Placeholder 12">
            <a:extLst>
              <a:ext uri="{FF2B5EF4-FFF2-40B4-BE49-F238E27FC236}">
                <a16:creationId xmlns:a16="http://schemas.microsoft.com/office/drawing/2014/main" id="{FE2BEFCB-5386-4F4F-86ED-7BAB96842E89}"/>
              </a:ext>
            </a:extLst>
          </p:cNvPr>
          <p:cNvSpPr>
            <a:spLocks noGrp="1"/>
          </p:cNvSpPr>
          <p:nvPr>
            <p:ph type="body" sz="half" idx="2"/>
          </p:nvPr>
        </p:nvSpPr>
        <p:spPr>
          <a:xfrm>
            <a:off x="839788" y="1743740"/>
            <a:ext cx="3932237" cy="4125248"/>
          </a:xfrm>
          <a:solidFill>
            <a:schemeClr val="accent1">
              <a:lumMod val="50000"/>
            </a:schemeClr>
          </a:solidFill>
        </p:spPr>
        <p:txBody>
          <a:bodyPr vert="horz" lIns="91440" tIns="45720" rIns="91440" bIns="45720" rtlCol="0" anchor="t">
            <a:normAutofit lnSpcReduction="10000"/>
          </a:bodyPr>
          <a:lstStyle/>
          <a:p>
            <a:r>
              <a:rPr lang="en-US">
                <a:solidFill>
                  <a:schemeClr val="bg1"/>
                </a:solidFill>
                <a:ea typeface="+mn-lt"/>
                <a:cs typeface="+mn-lt"/>
              </a:rPr>
              <a:t>Data set is spitted with 80:20 ratio build and validate the Regression Model to see if there is any correlation among crime </a:t>
            </a:r>
            <a:r>
              <a:rPr lang="en-US" err="1">
                <a:solidFill>
                  <a:schemeClr val="bg1"/>
                </a:solidFill>
                <a:ea typeface="+mn-lt"/>
                <a:cs typeface="+mn-lt"/>
              </a:rPr>
              <a:t>index,per</a:t>
            </a:r>
            <a:r>
              <a:rPr lang="en-US">
                <a:solidFill>
                  <a:schemeClr val="bg1"/>
                </a:solidFill>
                <a:ea typeface="+mn-lt"/>
                <a:cs typeface="+mn-lt"/>
              </a:rPr>
              <a:t> capita income and future job growth </a:t>
            </a:r>
            <a:r>
              <a:rPr lang="en-US" err="1">
                <a:solidFill>
                  <a:schemeClr val="bg1"/>
                </a:solidFill>
                <a:ea typeface="+mn-lt"/>
                <a:cs typeface="+mn-lt"/>
              </a:rPr>
              <a:t>pct</a:t>
            </a:r>
            <a:r>
              <a:rPr lang="en-US">
                <a:solidFill>
                  <a:schemeClr val="bg1"/>
                </a:solidFill>
                <a:ea typeface="+mn-lt"/>
                <a:cs typeface="+mn-lt"/>
              </a:rPr>
              <a:t> with median house price</a:t>
            </a:r>
            <a:endParaRPr lang="en-US">
              <a:solidFill>
                <a:schemeClr val="bg1"/>
              </a:solidFill>
              <a:cs typeface="Calibri"/>
            </a:endParaRPr>
          </a:p>
          <a:p>
            <a:endParaRPr lang="en-US">
              <a:solidFill>
                <a:schemeClr val="bg1"/>
              </a:solidFill>
              <a:cs typeface="Calibri"/>
            </a:endParaRPr>
          </a:p>
          <a:p>
            <a:endParaRPr lang="en-US"/>
          </a:p>
          <a:p>
            <a:r>
              <a:rPr lang="en-US">
                <a:solidFill>
                  <a:schemeClr val="accent3">
                    <a:lumMod val="40000"/>
                    <a:lumOff val="60000"/>
                  </a:schemeClr>
                </a:solidFill>
              </a:rPr>
              <a:t>Root Mean Squared Error around: 250K</a:t>
            </a:r>
            <a:endParaRPr lang="en-US">
              <a:solidFill>
                <a:schemeClr val="accent3">
                  <a:lumMod val="40000"/>
                  <a:lumOff val="60000"/>
                </a:schemeClr>
              </a:solidFill>
              <a:cs typeface="Calibri"/>
            </a:endParaRPr>
          </a:p>
          <a:p>
            <a:r>
              <a:rPr lang="en-US">
                <a:solidFill>
                  <a:schemeClr val="accent3">
                    <a:lumMod val="40000"/>
                    <a:lumOff val="60000"/>
                  </a:schemeClr>
                </a:solidFill>
              </a:rPr>
              <a:t>Interpretation</a:t>
            </a:r>
            <a:endParaRPr lang="en-US">
              <a:solidFill>
                <a:schemeClr val="accent3">
                  <a:lumMod val="40000"/>
                  <a:lumOff val="60000"/>
                </a:schemeClr>
              </a:solidFill>
              <a:cs typeface="Calibri"/>
            </a:endParaRPr>
          </a:p>
          <a:p>
            <a:r>
              <a:rPr lang="en-US">
                <a:solidFill>
                  <a:schemeClr val="accent3">
                    <a:lumMod val="40000"/>
                    <a:lumOff val="60000"/>
                  </a:schemeClr>
                </a:solidFill>
              </a:rPr>
              <a:t>Need to have a huge amount of data to get the best possible prediction.</a:t>
            </a:r>
            <a:endParaRPr lang="en-US">
              <a:solidFill>
                <a:schemeClr val="accent3">
                  <a:lumMod val="40000"/>
                  <a:lumOff val="60000"/>
                </a:schemeClr>
              </a:solidFill>
              <a:cs typeface="Calibri"/>
            </a:endParaRPr>
          </a:p>
          <a:p>
            <a:endParaRPr lang="en-US">
              <a:solidFill>
                <a:schemeClr val="accent3">
                  <a:lumMod val="40000"/>
                  <a:lumOff val="60000"/>
                </a:schemeClr>
              </a:solidFill>
            </a:endParaRPr>
          </a:p>
          <a:p>
            <a:r>
              <a:rPr lang="en-US">
                <a:solidFill>
                  <a:schemeClr val="accent3">
                    <a:lumMod val="40000"/>
                    <a:lumOff val="60000"/>
                  </a:schemeClr>
                </a:solidFill>
              </a:rPr>
              <a:t>The features that has not used in the model like school rating, walking score  may have more correlation to the values we were trying to predict.</a:t>
            </a:r>
            <a:endParaRPr lang="en-US">
              <a:solidFill>
                <a:schemeClr val="accent3">
                  <a:lumMod val="40000"/>
                  <a:lumOff val="60000"/>
                </a:schemeClr>
              </a:solidFill>
              <a:cs typeface="Calibri"/>
            </a:endParaRPr>
          </a:p>
        </p:txBody>
      </p:sp>
      <p:pic>
        <p:nvPicPr>
          <p:cNvPr id="16" name="Picture 15">
            <a:extLst>
              <a:ext uri="{FF2B5EF4-FFF2-40B4-BE49-F238E27FC236}">
                <a16:creationId xmlns:a16="http://schemas.microsoft.com/office/drawing/2014/main" id="{BA0A3349-D3B2-4434-9C39-BD299AFE91C7}"/>
              </a:ext>
            </a:extLst>
          </p:cNvPr>
          <p:cNvPicPr>
            <a:picLocks noChangeAspect="1"/>
          </p:cNvPicPr>
          <p:nvPr/>
        </p:nvPicPr>
        <p:blipFill>
          <a:blip r:embed="rId3"/>
          <a:stretch>
            <a:fillRect/>
          </a:stretch>
        </p:blipFill>
        <p:spPr>
          <a:xfrm>
            <a:off x="6096000" y="1"/>
            <a:ext cx="5557284" cy="2618380"/>
          </a:xfrm>
          <a:prstGeom prst="rect">
            <a:avLst/>
          </a:prstGeom>
        </p:spPr>
      </p:pic>
    </p:spTree>
    <p:extLst>
      <p:ext uri="{BB962C8B-B14F-4D97-AF65-F5344CB8AC3E}">
        <p14:creationId xmlns:p14="http://schemas.microsoft.com/office/powerpoint/2010/main" val="714865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AC267-F628-4D30-AB46-36F4534754ED}"/>
              </a:ext>
            </a:extLst>
          </p:cNvPr>
          <p:cNvSpPr>
            <a:spLocks noGrp="1"/>
          </p:cNvSpPr>
          <p:nvPr>
            <p:ph type="title"/>
          </p:nvPr>
        </p:nvSpPr>
        <p:spPr>
          <a:xfrm>
            <a:off x="838200" y="585216"/>
            <a:ext cx="10515600" cy="1325563"/>
          </a:xfrm>
        </p:spPr>
        <p:txBody>
          <a:bodyPr>
            <a:normAutofit/>
          </a:bodyPr>
          <a:lstStyle/>
          <a:p>
            <a:r>
              <a:rPr lang="en-US">
                <a:solidFill>
                  <a:schemeClr val="bg1"/>
                </a:solidFill>
              </a:rPr>
              <a:t>Collecting Data</a:t>
            </a:r>
          </a:p>
        </p:txBody>
      </p:sp>
      <p:graphicFrame>
        <p:nvGraphicFramePr>
          <p:cNvPr id="12" name="Content Placeholder 11">
            <a:extLst>
              <a:ext uri="{FF2B5EF4-FFF2-40B4-BE49-F238E27FC236}">
                <a16:creationId xmlns:a16="http://schemas.microsoft.com/office/drawing/2014/main" id="{BE9723BE-9E06-4288-9419-83741D1D8E2A}"/>
              </a:ext>
            </a:extLst>
          </p:cNvPr>
          <p:cNvGraphicFramePr>
            <a:graphicFrameLocks noGrp="1"/>
          </p:cNvGraphicFramePr>
          <p:nvPr>
            <p:ph idx="1"/>
            <p:extLst>
              <p:ext uri="{D42A27DB-BD31-4B8C-83A1-F6EECF244321}">
                <p14:modId xmlns:p14="http://schemas.microsoft.com/office/powerpoint/2010/main" val="2531117546"/>
              </p:ext>
            </p:extLst>
          </p:nvPr>
        </p:nvGraphicFramePr>
        <p:xfrm>
          <a:off x="838200" y="2148524"/>
          <a:ext cx="10515600" cy="46649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09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graphicEl>
                                              <a:dgm id="{8D69ABB0-C403-4235-BEDF-ADBECC1F73BC}"/>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graphicEl>
                                              <a:dgm id="{1F76B17F-292D-469A-84FB-337C5214E2E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graphicEl>
                                              <a:dgm id="{71E1F5C9-D069-49F4-AA50-1792BB1DF65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graphicEl>
                                              <a:dgm id="{31CC7AB2-C030-4C1A-8D7B-5352D3BAEDC2}"/>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graphicEl>
                                              <a:dgm id="{0DE22B7B-AB30-4669-83AA-1D4D404C2F8C}"/>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graphicEl>
                                              <a:dgm id="{1852BA1F-AE41-437B-898D-C4768D3CAD13}"/>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graphicEl>
                                              <a:dgm id="{ECCE4910-BE49-4EC9-84ED-651D6E5F3A1F}"/>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graphicEl>
                                              <a:dgm id="{6A7A0F0B-C7A5-44C9-9F83-7FA85136C19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F1E6E1-790F-48FA-A4B6-F883C77B7A57}"/>
              </a:ext>
            </a:extLst>
          </p:cNvPr>
          <p:cNvSpPr/>
          <p:nvPr/>
        </p:nvSpPr>
        <p:spPr>
          <a:xfrm>
            <a:off x="548639" y="130917"/>
            <a:ext cx="11094722" cy="168596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2FEC7B-C90D-4509-B2A5-6E54874DF50A}"/>
              </a:ext>
            </a:extLst>
          </p:cNvPr>
          <p:cNvSpPr>
            <a:spLocks noGrp="1"/>
          </p:cNvSpPr>
          <p:nvPr>
            <p:ph type="title"/>
          </p:nvPr>
        </p:nvSpPr>
        <p:spPr>
          <a:xfrm>
            <a:off x="838200" y="386697"/>
            <a:ext cx="10515600" cy="1325563"/>
          </a:xfrm>
        </p:spPr>
        <p:txBody>
          <a:bodyPr>
            <a:normAutofit/>
          </a:bodyPr>
          <a:lstStyle/>
          <a:p>
            <a:r>
              <a:rPr lang="en-US">
                <a:solidFill>
                  <a:schemeClr val="bg1"/>
                </a:solidFill>
              </a:rPr>
              <a:t>Machine Learning Model For Predicting Prices</a:t>
            </a:r>
          </a:p>
        </p:txBody>
      </p:sp>
      <p:graphicFrame>
        <p:nvGraphicFramePr>
          <p:cNvPr id="9" name="Content Placeholder 2">
            <a:extLst>
              <a:ext uri="{FF2B5EF4-FFF2-40B4-BE49-F238E27FC236}">
                <a16:creationId xmlns:a16="http://schemas.microsoft.com/office/drawing/2014/main" id="{10C83DEA-94EB-4C07-A001-65F39D549D9C}"/>
              </a:ext>
            </a:extLst>
          </p:cNvPr>
          <p:cNvGraphicFramePr>
            <a:graphicFrameLocks noGrp="1"/>
          </p:cNvGraphicFramePr>
          <p:nvPr>
            <p:ph idx="1"/>
          </p:nvPr>
        </p:nvGraphicFramePr>
        <p:xfrm>
          <a:off x="548639" y="2148521"/>
          <a:ext cx="11094722" cy="40284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a:extLst>
              <a:ext uri="{FF2B5EF4-FFF2-40B4-BE49-F238E27FC236}">
                <a16:creationId xmlns:a16="http://schemas.microsoft.com/office/drawing/2014/main" id="{FC8ED630-B182-9646-A9C4-7550AC4CB82C}"/>
              </a:ext>
            </a:extLst>
          </p:cNvPr>
          <p:cNvSpPr/>
          <p:nvPr/>
        </p:nvSpPr>
        <p:spPr>
          <a:xfrm>
            <a:off x="2504678" y="2668529"/>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Feature Selection</a:t>
            </a:r>
          </a:p>
        </p:txBody>
      </p:sp>
      <p:sp>
        <p:nvSpPr>
          <p:cNvPr id="23" name="Right Arrow 22">
            <a:extLst>
              <a:ext uri="{FF2B5EF4-FFF2-40B4-BE49-F238E27FC236}">
                <a16:creationId xmlns:a16="http://schemas.microsoft.com/office/drawing/2014/main" id="{72515523-F284-EC4E-AC6A-90BE851F2669}"/>
              </a:ext>
            </a:extLst>
          </p:cNvPr>
          <p:cNvSpPr/>
          <p:nvPr/>
        </p:nvSpPr>
        <p:spPr>
          <a:xfrm>
            <a:off x="4046112" y="3285341"/>
            <a:ext cx="354930" cy="45719"/>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F90066D-30C7-B346-A2D3-9483712BBC14}"/>
              </a:ext>
            </a:extLst>
          </p:cNvPr>
          <p:cNvSpPr/>
          <p:nvPr/>
        </p:nvSpPr>
        <p:spPr>
          <a:xfrm>
            <a:off x="4418050" y="2643941"/>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Data Cleaning</a:t>
            </a:r>
          </a:p>
        </p:txBody>
      </p:sp>
      <p:sp>
        <p:nvSpPr>
          <p:cNvPr id="25" name="Right Arrow 24">
            <a:extLst>
              <a:ext uri="{FF2B5EF4-FFF2-40B4-BE49-F238E27FC236}">
                <a16:creationId xmlns:a16="http://schemas.microsoft.com/office/drawing/2014/main" id="{BF61D826-A05B-484D-90D6-758A99738589}"/>
              </a:ext>
            </a:extLst>
          </p:cNvPr>
          <p:cNvSpPr/>
          <p:nvPr/>
        </p:nvSpPr>
        <p:spPr>
          <a:xfrm rot="19714156" flipV="1">
            <a:off x="5927730" y="3173405"/>
            <a:ext cx="521380" cy="45719"/>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B002A8E2-0903-1C48-A223-33BF320FE94E}"/>
              </a:ext>
            </a:extLst>
          </p:cNvPr>
          <p:cNvSpPr/>
          <p:nvPr/>
        </p:nvSpPr>
        <p:spPr>
          <a:xfrm>
            <a:off x="6420001" y="2002326"/>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Training Data</a:t>
            </a:r>
          </a:p>
        </p:txBody>
      </p:sp>
      <p:sp>
        <p:nvSpPr>
          <p:cNvPr id="32" name="Rectangle 31">
            <a:extLst>
              <a:ext uri="{FF2B5EF4-FFF2-40B4-BE49-F238E27FC236}">
                <a16:creationId xmlns:a16="http://schemas.microsoft.com/office/drawing/2014/main" id="{653A1FF8-A74B-E840-85C5-0E93D22A2901}"/>
              </a:ext>
            </a:extLst>
          </p:cNvPr>
          <p:cNvSpPr/>
          <p:nvPr/>
        </p:nvSpPr>
        <p:spPr>
          <a:xfrm>
            <a:off x="6439623" y="3448030"/>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Test Data</a:t>
            </a:r>
          </a:p>
        </p:txBody>
      </p:sp>
      <p:sp>
        <p:nvSpPr>
          <p:cNvPr id="33" name="Right Arrow 32">
            <a:extLst>
              <a:ext uri="{FF2B5EF4-FFF2-40B4-BE49-F238E27FC236}">
                <a16:creationId xmlns:a16="http://schemas.microsoft.com/office/drawing/2014/main" id="{4FB486D4-B37D-344B-93F9-E8EDFC935254}"/>
              </a:ext>
            </a:extLst>
          </p:cNvPr>
          <p:cNvSpPr/>
          <p:nvPr/>
        </p:nvSpPr>
        <p:spPr>
          <a:xfrm rot="2123390" flipV="1">
            <a:off x="5903148" y="3484456"/>
            <a:ext cx="547297" cy="55038"/>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C2D71B9E-561E-D544-BA5E-0BF90C34DFCE}"/>
              </a:ext>
            </a:extLst>
          </p:cNvPr>
          <p:cNvSpPr/>
          <p:nvPr/>
        </p:nvSpPr>
        <p:spPr>
          <a:xfrm>
            <a:off x="8294143" y="2002326"/>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Model</a:t>
            </a:r>
          </a:p>
        </p:txBody>
      </p:sp>
      <p:sp>
        <p:nvSpPr>
          <p:cNvPr id="35" name="Rectangle 34">
            <a:extLst>
              <a:ext uri="{FF2B5EF4-FFF2-40B4-BE49-F238E27FC236}">
                <a16:creationId xmlns:a16="http://schemas.microsoft.com/office/drawing/2014/main" id="{80440A8C-7824-524E-96CB-A1FA42A8D49A}"/>
              </a:ext>
            </a:extLst>
          </p:cNvPr>
          <p:cNvSpPr/>
          <p:nvPr/>
        </p:nvSpPr>
        <p:spPr>
          <a:xfrm>
            <a:off x="10169867" y="2002326"/>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Predicted Prices</a:t>
            </a:r>
          </a:p>
        </p:txBody>
      </p:sp>
      <p:sp>
        <p:nvSpPr>
          <p:cNvPr id="36" name="Right Arrow 35">
            <a:extLst>
              <a:ext uri="{FF2B5EF4-FFF2-40B4-BE49-F238E27FC236}">
                <a16:creationId xmlns:a16="http://schemas.microsoft.com/office/drawing/2014/main" id="{CA042823-83D9-4C46-8BFB-A64EDCAB4745}"/>
              </a:ext>
            </a:extLst>
          </p:cNvPr>
          <p:cNvSpPr/>
          <p:nvPr/>
        </p:nvSpPr>
        <p:spPr>
          <a:xfrm>
            <a:off x="7938423" y="2598222"/>
            <a:ext cx="354930" cy="45719"/>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ight Arrow 36">
            <a:extLst>
              <a:ext uri="{FF2B5EF4-FFF2-40B4-BE49-F238E27FC236}">
                <a16:creationId xmlns:a16="http://schemas.microsoft.com/office/drawing/2014/main" id="{A05B1DB7-A413-D04F-8FF9-30124428AA5E}"/>
              </a:ext>
            </a:extLst>
          </p:cNvPr>
          <p:cNvSpPr/>
          <p:nvPr/>
        </p:nvSpPr>
        <p:spPr>
          <a:xfrm>
            <a:off x="9813356" y="2586201"/>
            <a:ext cx="354930" cy="45719"/>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ight Arrow 37">
            <a:extLst>
              <a:ext uri="{FF2B5EF4-FFF2-40B4-BE49-F238E27FC236}">
                <a16:creationId xmlns:a16="http://schemas.microsoft.com/office/drawing/2014/main" id="{F09F86E2-8D96-CA41-A8D6-F97090F96C90}"/>
              </a:ext>
            </a:extLst>
          </p:cNvPr>
          <p:cNvSpPr/>
          <p:nvPr/>
        </p:nvSpPr>
        <p:spPr>
          <a:xfrm>
            <a:off x="7924190" y="4025652"/>
            <a:ext cx="1232006" cy="45719"/>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Down Arrow 38">
            <a:extLst>
              <a:ext uri="{FF2B5EF4-FFF2-40B4-BE49-F238E27FC236}">
                <a16:creationId xmlns:a16="http://schemas.microsoft.com/office/drawing/2014/main" id="{890AC0BB-868E-3B45-900E-4155EFDD1B7F}"/>
              </a:ext>
            </a:extLst>
          </p:cNvPr>
          <p:cNvSpPr/>
          <p:nvPr/>
        </p:nvSpPr>
        <p:spPr>
          <a:xfrm rot="10800000">
            <a:off x="9123130" y="3341839"/>
            <a:ext cx="45719" cy="683813"/>
          </a:xfrm>
          <a:prstGeom prst="down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61E37A7-614E-BC47-835F-3B6C19A7A94E}"/>
              </a:ext>
            </a:extLst>
          </p:cNvPr>
          <p:cNvSpPr txBox="1"/>
          <p:nvPr/>
        </p:nvSpPr>
        <p:spPr>
          <a:xfrm>
            <a:off x="4303537" y="4140550"/>
            <a:ext cx="1936195"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Cleaned missing data using multiple techniques like filling with mean, default value, slicing, or dropping rows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Also used Label Encoding for including string features in the model</a:t>
            </a:r>
          </a:p>
        </p:txBody>
      </p:sp>
      <p:sp>
        <p:nvSpPr>
          <p:cNvPr id="42" name="Rectangle 41">
            <a:extLst>
              <a:ext uri="{FF2B5EF4-FFF2-40B4-BE49-F238E27FC236}">
                <a16:creationId xmlns:a16="http://schemas.microsoft.com/office/drawing/2014/main" id="{5E848824-7D9D-FF46-B779-2FD0FC9D9358}"/>
              </a:ext>
            </a:extLst>
          </p:cNvPr>
          <p:cNvSpPr/>
          <p:nvPr/>
        </p:nvSpPr>
        <p:spPr>
          <a:xfrm>
            <a:off x="630025" y="2656268"/>
            <a:ext cx="1517632" cy="132873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Input Data</a:t>
            </a:r>
          </a:p>
        </p:txBody>
      </p:sp>
      <p:sp>
        <p:nvSpPr>
          <p:cNvPr id="43" name="Right Arrow 42">
            <a:extLst>
              <a:ext uri="{FF2B5EF4-FFF2-40B4-BE49-F238E27FC236}">
                <a16:creationId xmlns:a16="http://schemas.microsoft.com/office/drawing/2014/main" id="{B12D32FB-03B6-8140-BB06-487CE35C30BC}"/>
              </a:ext>
            </a:extLst>
          </p:cNvPr>
          <p:cNvSpPr/>
          <p:nvPr/>
        </p:nvSpPr>
        <p:spPr>
          <a:xfrm>
            <a:off x="2149747" y="3341839"/>
            <a:ext cx="354930" cy="45719"/>
          </a:xfrm>
          <a:prstGeom prst="rightArrow">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5D7A1D5B-C333-2447-9913-E7F10394ACD5}"/>
              </a:ext>
            </a:extLst>
          </p:cNvPr>
          <p:cNvSpPr txBox="1"/>
          <p:nvPr/>
        </p:nvSpPr>
        <p:spPr>
          <a:xfrm>
            <a:off x="2390166" y="4159986"/>
            <a:ext cx="1746656"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Select the features that would be important for the model for predicting price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Depending on the Mean absolute error, the selected features are also changed</a:t>
            </a:r>
          </a:p>
        </p:txBody>
      </p:sp>
      <p:sp>
        <p:nvSpPr>
          <p:cNvPr id="45" name="Right Arrow 44">
            <a:extLst>
              <a:ext uri="{FF2B5EF4-FFF2-40B4-BE49-F238E27FC236}">
                <a16:creationId xmlns:a16="http://schemas.microsoft.com/office/drawing/2014/main" id="{50E5614D-5193-FB44-8E3F-A8E94DF11EF4}"/>
              </a:ext>
            </a:extLst>
          </p:cNvPr>
          <p:cNvSpPr/>
          <p:nvPr/>
        </p:nvSpPr>
        <p:spPr>
          <a:xfrm rot="10800000">
            <a:off x="3153103" y="1902372"/>
            <a:ext cx="592087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Down Arrow 46">
            <a:extLst>
              <a:ext uri="{FF2B5EF4-FFF2-40B4-BE49-F238E27FC236}">
                <a16:creationId xmlns:a16="http://schemas.microsoft.com/office/drawing/2014/main" id="{21DB3D62-658E-D74F-A2C3-514F9A1C115F}"/>
              </a:ext>
            </a:extLst>
          </p:cNvPr>
          <p:cNvSpPr/>
          <p:nvPr/>
        </p:nvSpPr>
        <p:spPr>
          <a:xfrm rot="10800000">
            <a:off x="9052959" y="1937582"/>
            <a:ext cx="45719" cy="54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Down Arrow 47">
            <a:extLst>
              <a:ext uri="{FF2B5EF4-FFF2-40B4-BE49-F238E27FC236}">
                <a16:creationId xmlns:a16="http://schemas.microsoft.com/office/drawing/2014/main" id="{ADE1E698-CB10-0640-B08A-CCA62BB0F7BC}"/>
              </a:ext>
            </a:extLst>
          </p:cNvPr>
          <p:cNvSpPr/>
          <p:nvPr/>
        </p:nvSpPr>
        <p:spPr>
          <a:xfrm>
            <a:off x="3153103" y="1937582"/>
            <a:ext cx="45719" cy="7309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71C6724A-2821-AC45-99C2-FB613ABBFF14}"/>
              </a:ext>
            </a:extLst>
          </p:cNvPr>
          <p:cNvSpPr txBox="1"/>
          <p:nvPr/>
        </p:nvSpPr>
        <p:spPr>
          <a:xfrm>
            <a:off x="8055180" y="4180362"/>
            <a:ext cx="1967635"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Model is built using </a:t>
            </a:r>
            <a:r>
              <a:rPr kumimoji="0" lang="en-US" sz="1400" b="0" i="0" u="none" strike="noStrike" kern="1200" cap="none" spc="0" normalizeH="0" baseline="0" noProof="0" err="1">
                <a:ln>
                  <a:noFill/>
                </a:ln>
                <a:solidFill>
                  <a:prstClr val="black"/>
                </a:solidFill>
                <a:effectLst/>
                <a:uLnTx/>
                <a:uFillTx/>
                <a:latin typeface="Calibri" panose="020F0502020204030204"/>
                <a:ea typeface="+mn-ea"/>
                <a:cs typeface="+mn-cs"/>
              </a:rPr>
              <a:t>XGBoost</a:t>
            </a: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 and fit with the training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  estimators of 725 and learning rate of 0.05 was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Predict function is used for predicting prices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Optimized model to improve the Mean Absolute Error</a:t>
            </a:r>
          </a:p>
        </p:txBody>
      </p:sp>
      <p:sp>
        <p:nvSpPr>
          <p:cNvPr id="50" name="TextBox 49">
            <a:extLst>
              <a:ext uri="{FF2B5EF4-FFF2-40B4-BE49-F238E27FC236}">
                <a16:creationId xmlns:a16="http://schemas.microsoft.com/office/drawing/2014/main" id="{62082474-78B5-FE40-8D3B-AA9ABA06A0FF}"/>
              </a:ext>
            </a:extLst>
          </p:cNvPr>
          <p:cNvSpPr txBox="1"/>
          <p:nvPr/>
        </p:nvSpPr>
        <p:spPr>
          <a:xfrm>
            <a:off x="10060166" y="4171419"/>
            <a:ext cx="1967635"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Predicted prices are mapped with existing data and compared with the actual and Redfin estimated prices</a:t>
            </a:r>
          </a:p>
        </p:txBody>
      </p:sp>
    </p:spTree>
    <p:extLst>
      <p:ext uri="{BB962C8B-B14F-4D97-AF65-F5344CB8AC3E}">
        <p14:creationId xmlns:p14="http://schemas.microsoft.com/office/powerpoint/2010/main" val="21214146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412852" y="346966"/>
            <a:ext cx="3667039" cy="1152796"/>
          </a:xfrm>
        </p:spPr>
        <p:txBody>
          <a:bodyPr>
            <a:noAutofit/>
          </a:bodyPr>
          <a:lstStyle/>
          <a:p>
            <a:r>
              <a:rPr lang="en-US" sz="2800"/>
              <a:t>Comparison with Machine Learning Model’s Prices</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74232D8D-7B98-4CE8-BF4D-67F95299DC07}"/>
              </a:ext>
            </a:extLst>
          </p:cNvPr>
          <p:cNvSpPr txBox="1"/>
          <p:nvPr/>
        </p:nvSpPr>
        <p:spPr>
          <a:xfrm>
            <a:off x="412852" y="1800418"/>
            <a:ext cx="4075570" cy="501675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        </a:t>
            </a:r>
            <a:r>
              <a:rPr kumimoji="0" lang="en-US" sz="1600" b="0" i="0" u="none" strike="noStrike" kern="0" cap="none" spc="0" normalizeH="0" baseline="0" noProof="0" dirty="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a:p>
            <a:pPr marL="285750" lvl="0" indent="-285750">
              <a:buFont typeface="Arial" panose="020B0604020202020204" pitchFamily="34" charset="0"/>
              <a:buChar char="•"/>
            </a:pPr>
            <a:r>
              <a:rPr lang="en-US" sz="1600" kern="0" dirty="0">
                <a:solidFill>
                  <a:prstClr val="white"/>
                </a:solidFill>
              </a:rPr>
              <a:t>Split data set into test and training data sets (80:20)</a:t>
            </a:r>
          </a:p>
          <a:p>
            <a:pPr marL="285750" lvl="0" indent="-285750">
              <a:buFont typeface="Arial" panose="020B0604020202020204" pitchFamily="34" charset="0"/>
              <a:buChar char="•"/>
            </a:pPr>
            <a:r>
              <a:rPr lang="en-US" sz="1600" kern="0" dirty="0">
                <a:solidFill>
                  <a:prstClr val="white"/>
                </a:solidFill>
              </a:rPr>
              <a:t>Used </a:t>
            </a:r>
            <a:r>
              <a:rPr lang="en-US" sz="1600" kern="0" dirty="0" err="1">
                <a:solidFill>
                  <a:prstClr val="white"/>
                </a:solidFill>
              </a:rPr>
              <a:t>XGBoost</a:t>
            </a:r>
            <a:r>
              <a:rPr lang="en-US" sz="1600" kern="0" dirty="0">
                <a:solidFill>
                  <a:prstClr val="white"/>
                </a:solidFill>
              </a:rPr>
              <a:t> to develop the model</a:t>
            </a:r>
          </a:p>
          <a:p>
            <a:pPr marL="285750" lvl="0" indent="-285750">
              <a:buFont typeface="Arial" panose="020B0604020202020204" pitchFamily="34" charset="0"/>
              <a:buChar char="•"/>
            </a:pPr>
            <a:r>
              <a:rPr lang="en-US" sz="1600" kern="0" dirty="0">
                <a:solidFill>
                  <a:prstClr val="white"/>
                </a:solidFill>
              </a:rPr>
              <a:t>Compared the predicted prices for the test data set</a:t>
            </a:r>
            <a:endParaRPr kumimoji="0" lang="en-US" sz="16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        </a:t>
            </a:r>
            <a:r>
              <a:rPr kumimoji="0" lang="en-US" sz="1600" b="0" i="0" u="none" strike="noStrike" kern="0" cap="none" spc="0" normalizeH="0" baseline="0" noProof="0" dirty="0">
                <a:ln>
                  <a:noFill/>
                </a:ln>
                <a:solidFill>
                  <a:prstClr val="white"/>
                </a:solidFill>
                <a:effectLst/>
                <a:uLnTx/>
                <a:uFillTx/>
              </a:rPr>
              <a:t>ANALYSIS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prstClr val="white"/>
              </a:solidFill>
              <a:effectLst/>
              <a:uLnTx/>
              <a:uFillTx/>
            </a:endParaRPr>
          </a:p>
          <a:p>
            <a:pPr marL="285750" lvl="0" indent="-285750">
              <a:buFont typeface="Arial" panose="020B0604020202020204" pitchFamily="34" charset="0"/>
              <a:buChar char="•"/>
            </a:pPr>
            <a:r>
              <a:rPr lang="en-US" sz="1600" kern="0" dirty="0">
                <a:solidFill>
                  <a:prstClr val="white"/>
                </a:solidFill>
              </a:rPr>
              <a:t>The predicted price is similar to the Actual Price in many cities and similar to the Redfin Estimate in some cities</a:t>
            </a:r>
          </a:p>
          <a:p>
            <a:pPr marL="285750" lvl="0" indent="-285750">
              <a:buFont typeface="Arial" panose="020B0604020202020204" pitchFamily="34" charset="0"/>
              <a:buChar char="•"/>
            </a:pPr>
            <a:r>
              <a:rPr lang="en-US" sz="1600" kern="0" dirty="0">
                <a:solidFill>
                  <a:prstClr val="white"/>
                </a:solidFill>
              </a:rPr>
              <a:t>The predicted price is different from Actual and Redfin Estimate in East Palo Alto, Los Altos, Palo Alto and San Francisco</a:t>
            </a:r>
          </a:p>
          <a:p>
            <a:pPr marL="285750" lvl="0" indent="-285750">
              <a:buFont typeface="Arial" panose="020B0604020202020204" pitchFamily="34" charset="0"/>
              <a:buChar char="•"/>
            </a:pPr>
            <a:r>
              <a:rPr lang="en-US" sz="1600" kern="0" dirty="0">
                <a:solidFill>
                  <a:prstClr val="white"/>
                </a:solidFill>
              </a:rPr>
              <a:t>In San Francisco and Palo Alto, the higher actual price may be because of market demand /bidding wars and other reasons which could be further researched</a:t>
            </a:r>
            <a:endParaRPr kumimoji="0" lang="en-US" sz="1800" b="0" i="0" u="none" strike="noStrike" kern="0" cap="none" spc="0" normalizeH="0" baseline="0" noProof="0" dirty="0">
              <a:ln>
                <a:noFill/>
              </a:ln>
              <a:solidFill>
                <a:prstClr val="white"/>
              </a:solidFill>
              <a:effectLst/>
              <a:uLnTx/>
              <a:uFillTx/>
            </a:endParaRPr>
          </a:p>
        </p:txBody>
      </p:sp>
      <p:grpSp>
        <p:nvGrpSpPr>
          <p:cNvPr id="16" name="Group 15">
            <a:extLst>
              <a:ext uri="{FF2B5EF4-FFF2-40B4-BE49-F238E27FC236}">
                <a16:creationId xmlns:a16="http://schemas.microsoft.com/office/drawing/2014/main" id="{7C1D171F-A104-4A26-97FF-D4EBD3FC99B1}"/>
              </a:ext>
            </a:extLst>
          </p:cNvPr>
          <p:cNvGrpSpPr/>
          <p:nvPr/>
        </p:nvGrpSpPr>
        <p:grpSpPr>
          <a:xfrm>
            <a:off x="85850" y="3653148"/>
            <a:ext cx="603444" cy="603444"/>
            <a:chOff x="132899" y="4375305"/>
            <a:chExt cx="603444" cy="603444"/>
          </a:xfrm>
        </p:grpSpPr>
        <p:sp>
          <p:nvSpPr>
            <p:cNvPr id="17" name="Oval 16">
              <a:extLst>
                <a:ext uri="{FF2B5EF4-FFF2-40B4-BE49-F238E27FC236}">
                  <a16:creationId xmlns:a16="http://schemas.microsoft.com/office/drawing/2014/main" id="{42F04413-D604-42EF-B735-F42F8B16A594}"/>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8" name="Graphic 17" descr="Statistics">
              <a:extLst>
                <a:ext uri="{FF2B5EF4-FFF2-40B4-BE49-F238E27FC236}">
                  <a16:creationId xmlns:a16="http://schemas.microsoft.com/office/drawing/2014/main" id="{3305EA8E-A8D0-4F8D-AB08-4C024BF9DA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2162" y="4524568"/>
              <a:ext cx="302788" cy="302788"/>
            </a:xfrm>
            <a:prstGeom prst="rect">
              <a:avLst/>
            </a:prstGeom>
          </p:spPr>
        </p:pic>
      </p:grpSp>
      <p:grpSp>
        <p:nvGrpSpPr>
          <p:cNvPr id="19" name="Group 18">
            <a:extLst>
              <a:ext uri="{FF2B5EF4-FFF2-40B4-BE49-F238E27FC236}">
                <a16:creationId xmlns:a16="http://schemas.microsoft.com/office/drawing/2014/main" id="{854CB262-C93C-40B6-8EAD-7682037F4394}"/>
              </a:ext>
            </a:extLst>
          </p:cNvPr>
          <p:cNvGrpSpPr/>
          <p:nvPr/>
        </p:nvGrpSpPr>
        <p:grpSpPr>
          <a:xfrm>
            <a:off x="85850" y="1651155"/>
            <a:ext cx="603444" cy="603444"/>
            <a:chOff x="132899" y="1651155"/>
            <a:chExt cx="603444" cy="603444"/>
          </a:xfrm>
        </p:grpSpPr>
        <p:sp>
          <p:nvSpPr>
            <p:cNvPr id="20" name="Oval 19">
              <a:extLst>
                <a:ext uri="{FF2B5EF4-FFF2-40B4-BE49-F238E27FC236}">
                  <a16:creationId xmlns:a16="http://schemas.microsoft.com/office/drawing/2014/main" id="{3835087F-B841-4F67-8900-52A8F876E1CA}"/>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21" name="Graphic 20" descr="Decision chart">
              <a:extLst>
                <a:ext uri="{FF2B5EF4-FFF2-40B4-BE49-F238E27FC236}">
                  <a16:creationId xmlns:a16="http://schemas.microsoft.com/office/drawing/2014/main" id="{EDF741BF-4B6A-433D-979D-64E2578E40EB}"/>
                </a:ext>
              </a:extLst>
            </p:cNvPr>
            <p:cNvPicPr>
              <a:picLocks noChangeAspect="1"/>
            </p:cNvPicPr>
            <p:nvPr/>
          </p:nvPicPr>
          <p:blipFill>
            <a:blip r:embed="rId5">
              <a:alphaModFix/>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2162" y="1800418"/>
              <a:ext cx="302788" cy="302788"/>
            </a:xfrm>
            <a:prstGeom prst="rect">
              <a:avLst/>
            </a:prstGeom>
          </p:spPr>
        </p:pic>
      </p:grpSp>
      <p:pic>
        <p:nvPicPr>
          <p:cNvPr id="5" name="Picture 4">
            <a:extLst>
              <a:ext uri="{FF2B5EF4-FFF2-40B4-BE49-F238E27FC236}">
                <a16:creationId xmlns:a16="http://schemas.microsoft.com/office/drawing/2014/main" id="{AB19C6A5-4BE9-E148-9B88-ABFB2A924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3244" y="542926"/>
            <a:ext cx="6883783" cy="5629274"/>
          </a:xfrm>
          <a:prstGeom prst="rect">
            <a:avLst/>
          </a:prstGeom>
        </p:spPr>
      </p:pic>
    </p:spTree>
    <p:extLst>
      <p:ext uri="{BB962C8B-B14F-4D97-AF65-F5344CB8AC3E}">
        <p14:creationId xmlns:p14="http://schemas.microsoft.com/office/powerpoint/2010/main" val="1980334920"/>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ADC15-1833-40AF-9521-65291DA03CCC}"/>
              </a:ext>
            </a:extLst>
          </p:cNvPr>
          <p:cNvSpPr>
            <a:spLocks noGrp="1"/>
          </p:cNvSpPr>
          <p:nvPr>
            <p:ph type="title"/>
          </p:nvPr>
        </p:nvSpPr>
        <p:spPr>
          <a:xfrm>
            <a:off x="412852" y="328610"/>
            <a:ext cx="3816248" cy="1171152"/>
          </a:xfrm>
        </p:spPr>
        <p:txBody>
          <a:bodyPr>
            <a:noAutofit/>
          </a:bodyPr>
          <a:lstStyle/>
          <a:p>
            <a:r>
              <a:rPr lang="en-US" sz="2800"/>
              <a:t>Comparison of price vs HOA in Condos , Single Family and Town Homes</a:t>
            </a:r>
          </a:p>
        </p:txBody>
      </p:sp>
      <p:sp>
        <p:nvSpPr>
          <p:cNvPr id="1033" name="Rectangle 76">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A53E4DF5-8D40-47FC-8AD7-0369810A42A6}"/>
              </a:ext>
            </a:extLst>
          </p:cNvPr>
          <p:cNvSpPr txBox="1"/>
          <p:nvPr/>
        </p:nvSpPr>
        <p:spPr>
          <a:xfrm>
            <a:off x="412852" y="1800418"/>
            <a:ext cx="4075570" cy="403187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        </a:t>
            </a:r>
            <a:r>
              <a:rPr kumimoji="0" lang="en-US" sz="1600" b="0" i="0" u="none" strike="noStrike" kern="0" cap="none" spc="0" normalizeH="0" baseline="0" noProof="0" dirty="0">
                <a:ln>
                  <a:noFill/>
                </a:ln>
                <a:solidFill>
                  <a:prstClr val="white"/>
                </a:solidFill>
                <a:effectLst/>
                <a:uLnTx/>
                <a:uFillTx/>
              </a:rPr>
              <a:t>FACTORS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a:p>
            <a:pPr marL="285750" lvl="0" indent="-285750">
              <a:buFont typeface="Arial" panose="020B0604020202020204" pitchFamily="34" charset="0"/>
              <a:buChar char="•"/>
            </a:pPr>
            <a:r>
              <a:rPr lang="en-US" sz="1600" kern="0" dirty="0">
                <a:solidFill>
                  <a:prstClr val="white"/>
                </a:solidFill>
              </a:rPr>
              <a:t>Plotting price vs HOA by cities.</a:t>
            </a:r>
          </a:p>
          <a:p>
            <a:pPr marL="285750" lvl="0" indent="-285750">
              <a:buFont typeface="Arial" panose="020B0604020202020204" pitchFamily="34" charset="0"/>
              <a:buChar char="•"/>
            </a:pPr>
            <a:r>
              <a:rPr lang="en-US" sz="1600" kern="0" dirty="0">
                <a:solidFill>
                  <a:prstClr val="white"/>
                </a:solidFill>
              </a:rPr>
              <a:t>Compared 3 bedroom properties to get a view of similar properties across property types</a:t>
            </a:r>
            <a:endParaRPr kumimoji="0" lang="en-US" sz="16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rPr>
              <a:t>        </a:t>
            </a:r>
            <a:r>
              <a:rPr kumimoji="0" lang="en-US" sz="1600" b="0" i="0" u="none" strike="noStrike" kern="0" cap="none" spc="0" normalizeH="0" baseline="0" noProof="0" dirty="0">
                <a:ln>
                  <a:noFill/>
                </a:ln>
                <a:solidFill>
                  <a:prstClr val="white"/>
                </a:solidFill>
                <a:effectLst/>
                <a:uLnTx/>
                <a:uFillTx/>
              </a:rPr>
              <a:t>ANALYSIS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prstClr val="white"/>
              </a:solidFill>
              <a:effectLst/>
              <a:uLnTx/>
              <a:uFillTx/>
            </a:endParaRPr>
          </a:p>
          <a:p>
            <a:pPr marL="285750" lvl="0" indent="-285750">
              <a:buFont typeface="Arial" panose="020B0604020202020204" pitchFamily="34" charset="0"/>
              <a:buChar char="•"/>
            </a:pPr>
            <a:r>
              <a:rPr lang="en-US" sz="1600" kern="0" dirty="0">
                <a:solidFill>
                  <a:prstClr val="white"/>
                </a:solidFill>
              </a:rPr>
              <a:t>Overall, the HOA for condos were higher (&gt; $400)</a:t>
            </a:r>
          </a:p>
          <a:p>
            <a:pPr marL="285750" lvl="0" indent="-285750">
              <a:buFont typeface="Arial" panose="020B0604020202020204" pitchFamily="34" charset="0"/>
              <a:buChar char="•"/>
            </a:pPr>
            <a:r>
              <a:rPr lang="en-US" sz="1600" kern="0" dirty="0">
                <a:solidFill>
                  <a:prstClr val="white"/>
                </a:solidFill>
              </a:rPr>
              <a:t>For townhomes, the HOA’s are typically higher in San Jose.</a:t>
            </a:r>
          </a:p>
          <a:p>
            <a:pPr marL="285750" lvl="0" indent="-285750">
              <a:buFont typeface="Arial" panose="020B0604020202020204" pitchFamily="34" charset="0"/>
              <a:buChar char="•"/>
            </a:pPr>
            <a:r>
              <a:rPr lang="en-US" sz="1600" kern="0" dirty="0">
                <a:solidFill>
                  <a:prstClr val="white"/>
                </a:solidFill>
              </a:rPr>
              <a:t>Single Family Homes have no or very low HOA in most of the cities except for Hayward, San Francisco and San Jose.</a:t>
            </a:r>
            <a:endParaRPr kumimoji="0" lang="en-US" sz="1800" b="0" i="0" u="none" strike="noStrike" kern="0" cap="none" spc="0" normalizeH="0" baseline="0" noProof="0" dirty="0">
              <a:ln>
                <a:noFill/>
              </a:ln>
              <a:solidFill>
                <a:prstClr val="white"/>
              </a:solidFill>
              <a:effectLst/>
              <a:uLnTx/>
              <a:uFillTx/>
            </a:endParaRPr>
          </a:p>
        </p:txBody>
      </p:sp>
      <p:grpSp>
        <p:nvGrpSpPr>
          <p:cNvPr id="12" name="Group 11">
            <a:extLst>
              <a:ext uri="{FF2B5EF4-FFF2-40B4-BE49-F238E27FC236}">
                <a16:creationId xmlns:a16="http://schemas.microsoft.com/office/drawing/2014/main" id="{5D636C58-749C-43E6-B435-CC3856C15605}"/>
              </a:ext>
            </a:extLst>
          </p:cNvPr>
          <p:cNvGrpSpPr/>
          <p:nvPr/>
        </p:nvGrpSpPr>
        <p:grpSpPr>
          <a:xfrm>
            <a:off x="85850" y="3424548"/>
            <a:ext cx="603444" cy="603444"/>
            <a:chOff x="132899" y="4375305"/>
            <a:chExt cx="603444" cy="603444"/>
          </a:xfrm>
        </p:grpSpPr>
        <p:sp>
          <p:nvSpPr>
            <p:cNvPr id="13" name="Oval 12">
              <a:extLst>
                <a:ext uri="{FF2B5EF4-FFF2-40B4-BE49-F238E27FC236}">
                  <a16:creationId xmlns:a16="http://schemas.microsoft.com/office/drawing/2014/main" id="{C6C28341-B44D-460D-8D5B-B53AF7894787}"/>
                </a:ext>
              </a:extLst>
            </p:cNvPr>
            <p:cNvSpPr/>
            <p:nvPr/>
          </p:nvSpPr>
          <p:spPr>
            <a:xfrm>
              <a:off x="132899" y="4375305"/>
              <a:ext cx="603444" cy="603444"/>
            </a:xfrm>
            <a:prstGeom prst="ellipse">
              <a:avLst/>
            </a:prstGeom>
            <a:solidFill>
              <a:sysClr val="window" lastClr="FFFFFF">
                <a:lumMod val="95000"/>
                <a:hueOff val="0"/>
                <a:satOff val="0"/>
                <a:lumOff val="0"/>
                <a:alphaOff val="0"/>
              </a:sysClr>
            </a:solidFill>
            <a:ln>
              <a:noFill/>
            </a:ln>
            <a:effectLst/>
          </p:spPr>
        </p:sp>
        <p:pic>
          <p:nvPicPr>
            <p:cNvPr id="14" name="Graphic 13" descr="Statistics">
              <a:extLst>
                <a:ext uri="{FF2B5EF4-FFF2-40B4-BE49-F238E27FC236}">
                  <a16:creationId xmlns:a16="http://schemas.microsoft.com/office/drawing/2014/main" id="{1125642D-CD3F-4F20-9B60-D85078685C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2162" y="4524568"/>
              <a:ext cx="302788" cy="302788"/>
            </a:xfrm>
            <a:prstGeom prst="rect">
              <a:avLst/>
            </a:prstGeom>
          </p:spPr>
        </p:pic>
      </p:grpSp>
      <p:grpSp>
        <p:nvGrpSpPr>
          <p:cNvPr id="15" name="Group 14">
            <a:extLst>
              <a:ext uri="{FF2B5EF4-FFF2-40B4-BE49-F238E27FC236}">
                <a16:creationId xmlns:a16="http://schemas.microsoft.com/office/drawing/2014/main" id="{39E1D8B6-1885-4DAD-81D7-ACD33188D7B0}"/>
              </a:ext>
            </a:extLst>
          </p:cNvPr>
          <p:cNvGrpSpPr/>
          <p:nvPr/>
        </p:nvGrpSpPr>
        <p:grpSpPr>
          <a:xfrm>
            <a:off x="85850" y="1651155"/>
            <a:ext cx="603444" cy="603444"/>
            <a:chOff x="132899" y="1651155"/>
            <a:chExt cx="603444" cy="603444"/>
          </a:xfrm>
        </p:grpSpPr>
        <p:sp>
          <p:nvSpPr>
            <p:cNvPr id="16" name="Oval 15">
              <a:extLst>
                <a:ext uri="{FF2B5EF4-FFF2-40B4-BE49-F238E27FC236}">
                  <a16:creationId xmlns:a16="http://schemas.microsoft.com/office/drawing/2014/main" id="{D971A7CF-9004-4D76-817F-CB8EE331771B}"/>
                </a:ext>
              </a:extLst>
            </p:cNvPr>
            <p:cNvSpPr/>
            <p:nvPr/>
          </p:nvSpPr>
          <p:spPr>
            <a:xfrm>
              <a:off x="132899" y="1651155"/>
              <a:ext cx="603444" cy="603444"/>
            </a:xfrm>
            <a:prstGeom prst="ellipse">
              <a:avLst/>
            </a:prstGeom>
            <a:solidFill>
              <a:sysClr val="window" lastClr="FFFFFF">
                <a:lumMod val="95000"/>
                <a:hueOff val="0"/>
                <a:satOff val="0"/>
                <a:lumOff val="0"/>
                <a:alphaOff val="0"/>
              </a:sysClr>
            </a:solidFill>
            <a:ln>
              <a:noFill/>
            </a:ln>
            <a:effectLst/>
          </p:spPr>
        </p:sp>
        <p:pic>
          <p:nvPicPr>
            <p:cNvPr id="17" name="Graphic 16" descr="Decision chart">
              <a:extLst>
                <a:ext uri="{FF2B5EF4-FFF2-40B4-BE49-F238E27FC236}">
                  <a16:creationId xmlns:a16="http://schemas.microsoft.com/office/drawing/2014/main" id="{2D1CA23F-FBBB-4B48-8202-92B9F7DF2CAD}"/>
                </a:ext>
              </a:extLst>
            </p:cNvPr>
            <p:cNvPicPr>
              <a:picLocks noChangeAspect="1"/>
            </p:cNvPicPr>
            <p:nvPr/>
          </p:nvPicPr>
          <p:blipFill>
            <a:blip r:embed="rId4">
              <a:alphaModFix/>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162" y="1800418"/>
              <a:ext cx="302788" cy="302788"/>
            </a:xfrm>
            <a:prstGeom prst="rect">
              <a:avLst/>
            </a:prstGeom>
          </p:spPr>
        </p:pic>
      </p:grpSp>
      <p:pic>
        <p:nvPicPr>
          <p:cNvPr id="4" name="Picture 3">
            <a:extLst>
              <a:ext uri="{FF2B5EF4-FFF2-40B4-BE49-F238E27FC236}">
                <a16:creationId xmlns:a16="http://schemas.microsoft.com/office/drawing/2014/main" id="{FCED0F94-487A-8244-96FB-AFF579F3D2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8509" y="3313355"/>
            <a:ext cx="4144907" cy="3544643"/>
          </a:xfrm>
          <a:prstGeom prst="rect">
            <a:avLst/>
          </a:prstGeom>
        </p:spPr>
      </p:pic>
      <p:pic>
        <p:nvPicPr>
          <p:cNvPr id="7" name="Picture 6">
            <a:extLst>
              <a:ext uri="{FF2B5EF4-FFF2-40B4-BE49-F238E27FC236}">
                <a16:creationId xmlns:a16="http://schemas.microsoft.com/office/drawing/2014/main" id="{AA49220B-0D94-CF41-B4DE-99B0CEC9DB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8223" y="255218"/>
            <a:ext cx="3633777" cy="2886015"/>
          </a:xfrm>
          <a:prstGeom prst="rect">
            <a:avLst/>
          </a:prstGeom>
        </p:spPr>
      </p:pic>
      <p:pic>
        <p:nvPicPr>
          <p:cNvPr id="18" name="Picture 17">
            <a:extLst>
              <a:ext uri="{FF2B5EF4-FFF2-40B4-BE49-F238E27FC236}">
                <a16:creationId xmlns:a16="http://schemas.microsoft.com/office/drawing/2014/main" id="{FF79C2DC-6D27-2D43-B550-A8CE01E593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12208" y="255220"/>
            <a:ext cx="3846015" cy="2972074"/>
          </a:xfrm>
          <a:prstGeom prst="rect">
            <a:avLst/>
          </a:prstGeom>
        </p:spPr>
      </p:pic>
    </p:spTree>
    <p:extLst>
      <p:ext uri="{BB962C8B-B14F-4D97-AF65-F5344CB8AC3E}">
        <p14:creationId xmlns:p14="http://schemas.microsoft.com/office/powerpoint/2010/main" val="3913883592"/>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F6D38-45E8-4CCA-8C00-6B7231FB74C3}"/>
              </a:ext>
            </a:extLst>
          </p:cNvPr>
          <p:cNvSpPr/>
          <p:nvPr/>
        </p:nvSpPr>
        <p:spPr>
          <a:xfrm>
            <a:off x="548639" y="347471"/>
            <a:ext cx="11094722" cy="180105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FEC7B-C90D-4509-B2A5-6E54874DF50A}"/>
              </a:ext>
            </a:extLst>
          </p:cNvPr>
          <p:cNvSpPr>
            <a:spLocks noGrp="1"/>
          </p:cNvSpPr>
          <p:nvPr>
            <p:ph type="title"/>
          </p:nvPr>
        </p:nvSpPr>
        <p:spPr>
          <a:xfrm>
            <a:off x="838200" y="585215"/>
            <a:ext cx="10515600" cy="1325563"/>
          </a:xfrm>
        </p:spPr>
        <p:txBody>
          <a:bodyPr>
            <a:normAutofit/>
          </a:bodyPr>
          <a:lstStyle/>
          <a:p>
            <a:r>
              <a:rPr lang="en-US">
                <a:solidFill>
                  <a:schemeClr val="bg1"/>
                </a:solidFill>
                <a:cs typeface="Calibri Light"/>
              </a:rPr>
              <a:t>Challenges:</a:t>
            </a:r>
          </a:p>
        </p:txBody>
      </p:sp>
      <p:sp>
        <p:nvSpPr>
          <p:cNvPr id="20" name="Content Placeholder 19">
            <a:extLst>
              <a:ext uri="{FF2B5EF4-FFF2-40B4-BE49-F238E27FC236}">
                <a16:creationId xmlns:a16="http://schemas.microsoft.com/office/drawing/2014/main" id="{7AB7C146-0FC9-4827-9B3D-2E4CB1FAE10F}"/>
              </a:ext>
            </a:extLst>
          </p:cNvPr>
          <p:cNvSpPr>
            <a:spLocks noGrp="1"/>
          </p:cNvSpPr>
          <p:nvPr>
            <p:ph idx="1"/>
          </p:nvPr>
        </p:nvSpPr>
        <p:spPr>
          <a:xfrm>
            <a:off x="593785" y="2415097"/>
            <a:ext cx="11047562" cy="3761866"/>
          </a:xfrm>
        </p:spPr>
        <p:txBody>
          <a:bodyPr vert="horz" lIns="91440" tIns="45720" rIns="91440" bIns="45720" rtlCol="0" anchor="t">
            <a:normAutofit/>
          </a:bodyPr>
          <a:lstStyle/>
          <a:p>
            <a:r>
              <a:rPr lang="en-US">
                <a:ea typeface="+mn-lt"/>
                <a:cs typeface="+mn-lt"/>
              </a:rPr>
              <a:t>The data for crime index, income per capita, future job growth, average rent detail are scrapped from another website using beautiful soup . The challenge was to merge data from two websites as per our research question.</a:t>
            </a:r>
            <a:endParaRPr lang="en-US">
              <a:cs typeface="Calibri" panose="020F0502020204030204"/>
            </a:endParaRPr>
          </a:p>
          <a:p>
            <a:r>
              <a:rPr lang="en-US">
                <a:ea typeface="+mn-lt"/>
                <a:cs typeface="+mn-lt"/>
              </a:rPr>
              <a:t>Redfin was blocking the crawler.</a:t>
            </a:r>
            <a:endParaRPr lang="en-US"/>
          </a:p>
          <a:p>
            <a:r>
              <a:rPr lang="en-US">
                <a:ea typeface="+mn-lt"/>
                <a:cs typeface="+mn-lt"/>
              </a:rPr>
              <a:t>Zillow didn't have MLS Listing for sold houses to match the data.</a:t>
            </a:r>
            <a:endParaRPr lang="en-US"/>
          </a:p>
          <a:p>
            <a:r>
              <a:rPr lang="en-US">
                <a:ea typeface="+mn-lt"/>
                <a:cs typeface="+mn-lt"/>
              </a:rPr>
              <a:t>Jupyter keeps the objects alive even after they are not in use. Hence, caching in Jupyter causes issues sometimes.</a:t>
            </a:r>
            <a:endParaRPr lang="en-US">
              <a:cs typeface="Calibri"/>
            </a:endParaRPr>
          </a:p>
          <a:p>
            <a:endParaRPr lang="en-US">
              <a:cs typeface="Calibri"/>
            </a:endParaRPr>
          </a:p>
        </p:txBody>
      </p:sp>
    </p:spTree>
    <p:extLst>
      <p:ext uri="{BB962C8B-B14F-4D97-AF65-F5344CB8AC3E}">
        <p14:creationId xmlns:p14="http://schemas.microsoft.com/office/powerpoint/2010/main" val="3577477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173213-173F-4267-A9BF-A09DB5E94B00}"/>
              </a:ext>
            </a:extLst>
          </p:cNvPr>
          <p:cNvSpPr>
            <a:spLocks noGrp="1"/>
          </p:cNvSpPr>
          <p:nvPr>
            <p:ph type="title"/>
          </p:nvPr>
        </p:nvSpPr>
        <p:spPr/>
        <p:txBody>
          <a:bodyPr/>
          <a:lstStyle/>
          <a:p>
            <a:pPr algn="ctr"/>
            <a:r>
              <a:rPr lang="en-US">
                <a:solidFill>
                  <a:schemeClr val="bg1"/>
                </a:solidFill>
              </a:rPr>
              <a:t>Thank You</a:t>
            </a:r>
          </a:p>
        </p:txBody>
      </p:sp>
      <p:pic>
        <p:nvPicPr>
          <p:cNvPr id="7" name="Picture 6" descr="A screenshot of a cell phone&#10;&#10;Description automatically generated">
            <a:extLst>
              <a:ext uri="{FF2B5EF4-FFF2-40B4-BE49-F238E27FC236}">
                <a16:creationId xmlns:a16="http://schemas.microsoft.com/office/drawing/2014/main" id="{550C8FFF-44B1-43A5-872B-6F102A7D1024}"/>
              </a:ext>
            </a:extLst>
          </p:cNvPr>
          <p:cNvPicPr>
            <a:picLocks noChangeAspect="1"/>
          </p:cNvPicPr>
          <p:nvPr/>
        </p:nvPicPr>
        <p:blipFill rotWithShape="1">
          <a:blip r:embed="rId2">
            <a:extLst>
              <a:ext uri="{28A0092B-C50C-407E-A947-70E740481C1C}">
                <a14:useLocalDpi xmlns:a14="http://schemas.microsoft.com/office/drawing/2010/main" val="0"/>
              </a:ext>
            </a:extLst>
          </a:blip>
          <a:srcRect t="23045" b="25103"/>
          <a:stretch/>
        </p:blipFill>
        <p:spPr>
          <a:xfrm>
            <a:off x="1886655" y="1577799"/>
            <a:ext cx="8418689" cy="4365246"/>
          </a:xfrm>
          <a:prstGeom prst="rect">
            <a:avLst/>
          </a:prstGeom>
        </p:spPr>
      </p:pic>
    </p:spTree>
    <p:extLst>
      <p:ext uri="{BB962C8B-B14F-4D97-AF65-F5344CB8AC3E}">
        <p14:creationId xmlns:p14="http://schemas.microsoft.com/office/powerpoint/2010/main" val="2148617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F6D38-45E8-4CCA-8C00-6B7231FB74C3}"/>
              </a:ext>
            </a:extLst>
          </p:cNvPr>
          <p:cNvSpPr/>
          <p:nvPr/>
        </p:nvSpPr>
        <p:spPr>
          <a:xfrm>
            <a:off x="548639" y="347471"/>
            <a:ext cx="11094722" cy="180105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FEC7B-C90D-4509-B2A5-6E54874DF50A}"/>
              </a:ext>
            </a:extLst>
          </p:cNvPr>
          <p:cNvSpPr>
            <a:spLocks noGrp="1"/>
          </p:cNvSpPr>
          <p:nvPr>
            <p:ph type="title"/>
          </p:nvPr>
        </p:nvSpPr>
        <p:spPr>
          <a:xfrm>
            <a:off x="838200" y="585215"/>
            <a:ext cx="10515600" cy="1325563"/>
          </a:xfrm>
        </p:spPr>
        <p:txBody>
          <a:bodyPr>
            <a:normAutofit/>
          </a:bodyPr>
          <a:lstStyle/>
          <a:p>
            <a:r>
              <a:rPr lang="en-US">
                <a:solidFill>
                  <a:schemeClr val="bg1"/>
                </a:solidFill>
              </a:rPr>
              <a:t>Scraping Data</a:t>
            </a:r>
          </a:p>
        </p:txBody>
      </p:sp>
      <p:graphicFrame>
        <p:nvGraphicFramePr>
          <p:cNvPr id="9" name="Content Placeholder 2">
            <a:extLst>
              <a:ext uri="{FF2B5EF4-FFF2-40B4-BE49-F238E27FC236}">
                <a16:creationId xmlns:a16="http://schemas.microsoft.com/office/drawing/2014/main" id="{10C83DEA-94EB-4C07-A001-65F39D549D9C}"/>
              </a:ext>
            </a:extLst>
          </p:cNvPr>
          <p:cNvGraphicFramePr>
            <a:graphicFrameLocks noGrp="1"/>
          </p:cNvGraphicFramePr>
          <p:nvPr>
            <p:ph idx="1"/>
            <p:extLst>
              <p:ext uri="{D42A27DB-BD31-4B8C-83A1-F6EECF244321}">
                <p14:modId xmlns:p14="http://schemas.microsoft.com/office/powerpoint/2010/main" val="253688318"/>
              </p:ext>
            </p:extLst>
          </p:nvPr>
        </p:nvGraphicFramePr>
        <p:xfrm>
          <a:off x="988595" y="187575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9" name="TextBox 28">
            <a:extLst>
              <a:ext uri="{FF2B5EF4-FFF2-40B4-BE49-F238E27FC236}">
                <a16:creationId xmlns:a16="http://schemas.microsoft.com/office/drawing/2014/main" id="{CE843267-3B17-4C0A-AEB0-7647B1FF2340}"/>
              </a:ext>
            </a:extLst>
          </p:cNvPr>
          <p:cNvSpPr txBox="1"/>
          <p:nvPr/>
        </p:nvSpPr>
        <p:spPr>
          <a:xfrm>
            <a:off x="1285374" y="556661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cs typeface="Calibri"/>
            </a:endParaRPr>
          </a:p>
        </p:txBody>
      </p:sp>
      <p:pic>
        <p:nvPicPr>
          <p:cNvPr id="79" name="Picture 79" descr="A picture containing knife&#10;&#10;Description generated with very high confidence">
            <a:extLst>
              <a:ext uri="{FF2B5EF4-FFF2-40B4-BE49-F238E27FC236}">
                <a16:creationId xmlns:a16="http://schemas.microsoft.com/office/drawing/2014/main" id="{9A45B7CF-1F0E-420F-9938-111688115888}"/>
              </a:ext>
            </a:extLst>
          </p:cNvPr>
          <p:cNvPicPr>
            <a:picLocks noChangeAspect="1"/>
          </p:cNvPicPr>
          <p:nvPr/>
        </p:nvPicPr>
        <p:blipFill>
          <a:blip r:embed="rId7"/>
          <a:stretch>
            <a:fillRect/>
          </a:stretch>
        </p:blipFill>
        <p:spPr>
          <a:xfrm>
            <a:off x="1335505" y="5512986"/>
            <a:ext cx="4758488" cy="945449"/>
          </a:xfrm>
          <a:prstGeom prst="rect">
            <a:avLst/>
          </a:prstGeom>
        </p:spPr>
      </p:pic>
    </p:spTree>
    <p:extLst>
      <p:ext uri="{BB962C8B-B14F-4D97-AF65-F5344CB8AC3E}">
        <p14:creationId xmlns:p14="http://schemas.microsoft.com/office/powerpoint/2010/main" val="3096823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0CF6D38-45E8-4CCA-8C00-6B7231FB74C3}"/>
              </a:ext>
            </a:extLst>
          </p:cNvPr>
          <p:cNvSpPr/>
          <p:nvPr/>
        </p:nvSpPr>
        <p:spPr>
          <a:xfrm>
            <a:off x="548639" y="347471"/>
            <a:ext cx="11094722" cy="180105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FEC7B-C90D-4509-B2A5-6E54874DF50A}"/>
              </a:ext>
            </a:extLst>
          </p:cNvPr>
          <p:cNvSpPr>
            <a:spLocks noGrp="1"/>
          </p:cNvSpPr>
          <p:nvPr>
            <p:ph type="title"/>
          </p:nvPr>
        </p:nvSpPr>
        <p:spPr>
          <a:xfrm>
            <a:off x="838200" y="585215"/>
            <a:ext cx="10515600" cy="1325563"/>
          </a:xfrm>
        </p:spPr>
        <p:txBody>
          <a:bodyPr>
            <a:normAutofit/>
          </a:bodyPr>
          <a:lstStyle/>
          <a:p>
            <a:r>
              <a:rPr lang="en-US">
                <a:solidFill>
                  <a:schemeClr val="bg1"/>
                </a:solidFill>
              </a:rPr>
              <a:t>Scraping Data</a:t>
            </a:r>
          </a:p>
        </p:txBody>
      </p:sp>
      <p:graphicFrame>
        <p:nvGraphicFramePr>
          <p:cNvPr id="9" name="Content Placeholder 2">
            <a:extLst>
              <a:ext uri="{FF2B5EF4-FFF2-40B4-BE49-F238E27FC236}">
                <a16:creationId xmlns:a16="http://schemas.microsoft.com/office/drawing/2014/main" id="{10C83DEA-94EB-4C07-A001-65F39D549D9C}"/>
              </a:ext>
            </a:extLst>
          </p:cNvPr>
          <p:cNvGraphicFramePr>
            <a:graphicFrameLocks noGrp="1"/>
          </p:cNvGraphicFramePr>
          <p:nvPr>
            <p:ph idx="1"/>
            <p:extLst>
              <p:ext uri="{D42A27DB-BD31-4B8C-83A1-F6EECF244321}">
                <p14:modId xmlns:p14="http://schemas.microsoft.com/office/powerpoint/2010/main" val="19283241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2CAB442E-A084-4091-8520-733F3B74C3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1417" y="5978785"/>
            <a:ext cx="7365661" cy="514090"/>
          </a:xfrm>
          <a:prstGeom prst="rect">
            <a:avLst/>
          </a:prstGeom>
        </p:spPr>
      </p:pic>
    </p:spTree>
    <p:extLst>
      <p:ext uri="{BB962C8B-B14F-4D97-AF65-F5344CB8AC3E}">
        <p14:creationId xmlns:p14="http://schemas.microsoft.com/office/powerpoint/2010/main" val="2496663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5D2D77-A00F-4DF5-8E29-C248CD3670AE}"/>
              </a:ext>
            </a:extLst>
          </p:cNvPr>
          <p:cNvSpPr/>
          <p:nvPr/>
        </p:nvSpPr>
        <p:spPr>
          <a:xfrm>
            <a:off x="548639" y="347471"/>
            <a:ext cx="11094722" cy="180105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FEC7B-C90D-4509-B2A5-6E54874DF50A}"/>
              </a:ext>
            </a:extLst>
          </p:cNvPr>
          <p:cNvSpPr>
            <a:spLocks noGrp="1"/>
          </p:cNvSpPr>
          <p:nvPr>
            <p:ph type="title"/>
          </p:nvPr>
        </p:nvSpPr>
        <p:spPr>
          <a:xfrm>
            <a:off x="838200" y="585215"/>
            <a:ext cx="10515600" cy="1325563"/>
          </a:xfrm>
        </p:spPr>
        <p:txBody>
          <a:bodyPr>
            <a:normAutofit/>
          </a:bodyPr>
          <a:lstStyle/>
          <a:p>
            <a:r>
              <a:rPr lang="en-US">
                <a:solidFill>
                  <a:schemeClr val="bg1"/>
                </a:solidFill>
              </a:rPr>
              <a:t>Scraping Data</a:t>
            </a:r>
          </a:p>
        </p:txBody>
      </p:sp>
      <p:graphicFrame>
        <p:nvGraphicFramePr>
          <p:cNvPr id="9" name="Content Placeholder 2">
            <a:extLst>
              <a:ext uri="{FF2B5EF4-FFF2-40B4-BE49-F238E27FC236}">
                <a16:creationId xmlns:a16="http://schemas.microsoft.com/office/drawing/2014/main" id="{10C83DEA-94EB-4C07-A001-65F39D549D9C}"/>
              </a:ext>
            </a:extLst>
          </p:cNvPr>
          <p:cNvGraphicFramePr>
            <a:graphicFrameLocks noGrp="1"/>
          </p:cNvGraphicFramePr>
          <p:nvPr>
            <p:ph idx="1"/>
            <p:extLst>
              <p:ext uri="{D42A27DB-BD31-4B8C-83A1-F6EECF244321}">
                <p14:modId xmlns:p14="http://schemas.microsoft.com/office/powerpoint/2010/main" val="34242787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4">
            <a:extLst>
              <a:ext uri="{FF2B5EF4-FFF2-40B4-BE49-F238E27FC236}">
                <a16:creationId xmlns:a16="http://schemas.microsoft.com/office/drawing/2014/main" id="{732213CD-AD6B-4B7B-A67E-FF72CEF4E2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0561" y="5919918"/>
            <a:ext cx="7365660" cy="514090"/>
          </a:xfrm>
          <a:prstGeom prst="rect">
            <a:avLst/>
          </a:prstGeom>
        </p:spPr>
      </p:pic>
    </p:spTree>
    <p:extLst>
      <p:ext uri="{BB962C8B-B14F-4D97-AF65-F5344CB8AC3E}">
        <p14:creationId xmlns:p14="http://schemas.microsoft.com/office/powerpoint/2010/main" val="2558526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0F1E6E1-790F-48FA-A4B6-F883C77B7A57}"/>
              </a:ext>
            </a:extLst>
          </p:cNvPr>
          <p:cNvSpPr/>
          <p:nvPr/>
        </p:nvSpPr>
        <p:spPr>
          <a:xfrm>
            <a:off x="548639" y="347471"/>
            <a:ext cx="11094722" cy="180105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FEC7B-C90D-4509-B2A5-6E54874DF50A}"/>
              </a:ext>
            </a:extLst>
          </p:cNvPr>
          <p:cNvSpPr>
            <a:spLocks noGrp="1"/>
          </p:cNvSpPr>
          <p:nvPr>
            <p:ph type="title"/>
          </p:nvPr>
        </p:nvSpPr>
        <p:spPr>
          <a:xfrm>
            <a:off x="838200" y="585215"/>
            <a:ext cx="10515600" cy="1325563"/>
          </a:xfrm>
        </p:spPr>
        <p:txBody>
          <a:bodyPr>
            <a:normAutofit/>
          </a:bodyPr>
          <a:lstStyle/>
          <a:p>
            <a:r>
              <a:rPr lang="en-US">
                <a:solidFill>
                  <a:schemeClr val="bg1"/>
                </a:solidFill>
              </a:rPr>
              <a:t>Scraping Data</a:t>
            </a:r>
          </a:p>
        </p:txBody>
      </p:sp>
      <p:graphicFrame>
        <p:nvGraphicFramePr>
          <p:cNvPr id="9" name="Content Placeholder 2">
            <a:extLst>
              <a:ext uri="{FF2B5EF4-FFF2-40B4-BE49-F238E27FC236}">
                <a16:creationId xmlns:a16="http://schemas.microsoft.com/office/drawing/2014/main" id="{10C83DEA-94EB-4C07-A001-65F39D549D9C}"/>
              </a:ext>
            </a:extLst>
          </p:cNvPr>
          <p:cNvGraphicFramePr>
            <a:graphicFrameLocks noGrp="1"/>
          </p:cNvGraphicFramePr>
          <p:nvPr>
            <p:ph idx="1"/>
            <p:extLst>
              <p:ext uri="{D42A27DB-BD31-4B8C-83A1-F6EECF244321}">
                <p14:modId xmlns:p14="http://schemas.microsoft.com/office/powerpoint/2010/main" val="17431011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A6B7D8E7-018B-4623-A610-75BE757CD0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2635" y="5957518"/>
            <a:ext cx="7301625" cy="438889"/>
          </a:xfrm>
          <a:prstGeom prst="rect">
            <a:avLst/>
          </a:prstGeom>
        </p:spPr>
      </p:pic>
    </p:spTree>
    <p:extLst>
      <p:ext uri="{BB962C8B-B14F-4D97-AF65-F5344CB8AC3E}">
        <p14:creationId xmlns:p14="http://schemas.microsoft.com/office/powerpoint/2010/main" val="2642975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a:extLst>
              <a:ext uri="{FF2B5EF4-FFF2-40B4-BE49-F238E27FC236}">
                <a16:creationId xmlns:a16="http://schemas.microsoft.com/office/drawing/2014/main" id="{564C1C38-3D67-44DB-B92E-83053E44403C}"/>
              </a:ext>
            </a:extLst>
          </p:cNvPr>
          <p:cNvSpPr/>
          <p:nvPr/>
        </p:nvSpPr>
        <p:spPr>
          <a:xfrm>
            <a:off x="548639" y="347471"/>
            <a:ext cx="11094722" cy="180105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62FC2C3-0EA5-440A-9EC8-691D932EDD30}"/>
              </a:ext>
            </a:extLst>
          </p:cNvPr>
          <p:cNvGrpSpPr/>
          <p:nvPr/>
        </p:nvGrpSpPr>
        <p:grpSpPr>
          <a:xfrm>
            <a:off x="2226630" y="2305050"/>
            <a:ext cx="7470040" cy="3971360"/>
            <a:chOff x="2226630" y="2305050"/>
            <a:chExt cx="7470040" cy="3971360"/>
          </a:xfrm>
        </p:grpSpPr>
        <p:sp>
          <p:nvSpPr>
            <p:cNvPr id="33" name="Oval 32">
              <a:extLst>
                <a:ext uri="{FF2B5EF4-FFF2-40B4-BE49-F238E27FC236}">
                  <a16:creationId xmlns:a16="http://schemas.microsoft.com/office/drawing/2014/main" id="{91B91C86-50A6-B948-B70A-7EC16BFDFBBE}"/>
                </a:ext>
              </a:extLst>
            </p:cNvPr>
            <p:cNvSpPr/>
            <p:nvPr/>
          </p:nvSpPr>
          <p:spPr>
            <a:xfrm>
              <a:off x="2244743" y="455078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Address</a:t>
              </a:r>
            </a:p>
          </p:txBody>
        </p:sp>
        <p:sp>
          <p:nvSpPr>
            <p:cNvPr id="34" name="Oval 33">
              <a:extLst>
                <a:ext uri="{FF2B5EF4-FFF2-40B4-BE49-F238E27FC236}">
                  <a16:creationId xmlns:a16="http://schemas.microsoft.com/office/drawing/2014/main" id="{15091898-16B5-F149-941E-37CB3ACBF55D}"/>
                </a:ext>
              </a:extLst>
            </p:cNvPr>
            <p:cNvSpPr/>
            <p:nvPr/>
          </p:nvSpPr>
          <p:spPr>
            <a:xfrm>
              <a:off x="3725724" y="3702650"/>
              <a:ext cx="1370849"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Price</a:t>
              </a:r>
            </a:p>
          </p:txBody>
        </p:sp>
        <p:sp>
          <p:nvSpPr>
            <p:cNvPr id="35" name="Oval 34">
              <a:extLst>
                <a:ext uri="{FF2B5EF4-FFF2-40B4-BE49-F238E27FC236}">
                  <a16:creationId xmlns:a16="http://schemas.microsoft.com/office/drawing/2014/main" id="{F8A5B4AA-B1D3-0C45-807F-1B3590F2D646}"/>
                </a:ext>
              </a:extLst>
            </p:cNvPr>
            <p:cNvSpPr/>
            <p:nvPr/>
          </p:nvSpPr>
          <p:spPr>
            <a:xfrm>
              <a:off x="8215687" y="4139319"/>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err="1"/>
                <a:t>Bikeable</a:t>
              </a:r>
              <a:endParaRPr lang="en-US" sz="1200"/>
            </a:p>
            <a:p>
              <a:pPr algn="ctr"/>
              <a:r>
                <a:rPr lang="en-US" sz="1200"/>
                <a:t>score</a:t>
              </a:r>
            </a:p>
          </p:txBody>
        </p:sp>
        <p:sp>
          <p:nvSpPr>
            <p:cNvPr id="36" name="Oval 35">
              <a:extLst>
                <a:ext uri="{FF2B5EF4-FFF2-40B4-BE49-F238E27FC236}">
                  <a16:creationId xmlns:a16="http://schemas.microsoft.com/office/drawing/2014/main" id="{2FF13829-8F2D-654D-BC8E-1530EB74D66C}"/>
                </a:ext>
              </a:extLst>
            </p:cNvPr>
            <p:cNvSpPr/>
            <p:nvPr/>
          </p:nvSpPr>
          <p:spPr>
            <a:xfrm>
              <a:off x="2244743" y="4992292"/>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City</a:t>
              </a:r>
            </a:p>
          </p:txBody>
        </p:sp>
        <p:sp>
          <p:nvSpPr>
            <p:cNvPr id="37" name="Oval 36">
              <a:extLst>
                <a:ext uri="{FF2B5EF4-FFF2-40B4-BE49-F238E27FC236}">
                  <a16:creationId xmlns:a16="http://schemas.microsoft.com/office/drawing/2014/main" id="{4D13E5F7-01C7-5A4A-892D-A1CC108AB77E}"/>
                </a:ext>
              </a:extLst>
            </p:cNvPr>
            <p:cNvSpPr/>
            <p:nvPr/>
          </p:nvSpPr>
          <p:spPr>
            <a:xfrm>
              <a:off x="2244744" y="543334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State</a:t>
              </a:r>
            </a:p>
          </p:txBody>
        </p:sp>
        <p:sp>
          <p:nvSpPr>
            <p:cNvPr id="38" name="Oval 37">
              <a:extLst>
                <a:ext uri="{FF2B5EF4-FFF2-40B4-BE49-F238E27FC236}">
                  <a16:creationId xmlns:a16="http://schemas.microsoft.com/office/drawing/2014/main" id="{B592CA6C-61C6-194E-B6BA-94CD77E3F5D9}"/>
                </a:ext>
              </a:extLst>
            </p:cNvPr>
            <p:cNvSpPr/>
            <p:nvPr/>
          </p:nvSpPr>
          <p:spPr>
            <a:xfrm>
              <a:off x="2244744" y="5874852"/>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Zip code</a:t>
              </a:r>
            </a:p>
          </p:txBody>
        </p:sp>
        <p:sp>
          <p:nvSpPr>
            <p:cNvPr id="39" name="Oval 38">
              <a:extLst>
                <a:ext uri="{FF2B5EF4-FFF2-40B4-BE49-F238E27FC236}">
                  <a16:creationId xmlns:a16="http://schemas.microsoft.com/office/drawing/2014/main" id="{DDD84CE9-25DD-9341-B9D5-CE68C52B7ABB}"/>
                </a:ext>
              </a:extLst>
            </p:cNvPr>
            <p:cNvSpPr/>
            <p:nvPr/>
          </p:nvSpPr>
          <p:spPr>
            <a:xfrm>
              <a:off x="4413477" y="550068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Lot acres</a:t>
              </a:r>
            </a:p>
          </p:txBody>
        </p:sp>
        <p:sp>
          <p:nvSpPr>
            <p:cNvPr id="40" name="Oval 39">
              <a:extLst>
                <a:ext uri="{FF2B5EF4-FFF2-40B4-BE49-F238E27FC236}">
                  <a16:creationId xmlns:a16="http://schemas.microsoft.com/office/drawing/2014/main" id="{7727B1B2-F7C7-0940-8AE8-1F8F9533DB16}"/>
                </a:ext>
              </a:extLst>
            </p:cNvPr>
            <p:cNvSpPr/>
            <p:nvPr/>
          </p:nvSpPr>
          <p:spPr>
            <a:xfrm>
              <a:off x="6088428" y="550068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Baths</a:t>
              </a:r>
            </a:p>
          </p:txBody>
        </p:sp>
        <p:sp>
          <p:nvSpPr>
            <p:cNvPr id="41" name="Oval 40">
              <a:extLst>
                <a:ext uri="{FF2B5EF4-FFF2-40B4-BE49-F238E27FC236}">
                  <a16:creationId xmlns:a16="http://schemas.microsoft.com/office/drawing/2014/main" id="{C2DB7981-36AA-F54A-BBD1-A9833FA9433E}"/>
                </a:ext>
              </a:extLst>
            </p:cNvPr>
            <p:cNvSpPr/>
            <p:nvPr/>
          </p:nvSpPr>
          <p:spPr>
            <a:xfrm>
              <a:off x="8215686" y="4990498"/>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Year Built</a:t>
              </a:r>
            </a:p>
          </p:txBody>
        </p:sp>
        <p:sp>
          <p:nvSpPr>
            <p:cNvPr id="42" name="Oval 41">
              <a:extLst>
                <a:ext uri="{FF2B5EF4-FFF2-40B4-BE49-F238E27FC236}">
                  <a16:creationId xmlns:a16="http://schemas.microsoft.com/office/drawing/2014/main" id="{19660D24-1741-1E4A-AA1E-0C9787851E0B}"/>
                </a:ext>
              </a:extLst>
            </p:cNvPr>
            <p:cNvSpPr/>
            <p:nvPr/>
          </p:nvSpPr>
          <p:spPr>
            <a:xfrm>
              <a:off x="3759871" y="5886807"/>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Living Sq. Ft</a:t>
              </a:r>
            </a:p>
          </p:txBody>
        </p:sp>
        <p:sp>
          <p:nvSpPr>
            <p:cNvPr id="43" name="Oval 42">
              <a:extLst>
                <a:ext uri="{FF2B5EF4-FFF2-40B4-BE49-F238E27FC236}">
                  <a16:creationId xmlns:a16="http://schemas.microsoft.com/office/drawing/2014/main" id="{24DBE270-2F92-354E-A3DD-62B6ADD8B141}"/>
                </a:ext>
              </a:extLst>
            </p:cNvPr>
            <p:cNvSpPr/>
            <p:nvPr/>
          </p:nvSpPr>
          <p:spPr>
            <a:xfrm>
              <a:off x="5243427" y="587485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Beds</a:t>
              </a:r>
            </a:p>
          </p:txBody>
        </p:sp>
        <p:sp>
          <p:nvSpPr>
            <p:cNvPr id="44" name="Oval 43">
              <a:extLst>
                <a:ext uri="{FF2B5EF4-FFF2-40B4-BE49-F238E27FC236}">
                  <a16:creationId xmlns:a16="http://schemas.microsoft.com/office/drawing/2014/main" id="{2C4BB220-99EE-1947-B8DB-B90A2472A70E}"/>
                </a:ext>
              </a:extLst>
            </p:cNvPr>
            <p:cNvSpPr/>
            <p:nvPr/>
          </p:nvSpPr>
          <p:spPr>
            <a:xfrm>
              <a:off x="8215687" y="455340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Year Renovated</a:t>
              </a:r>
            </a:p>
          </p:txBody>
        </p:sp>
        <p:sp>
          <p:nvSpPr>
            <p:cNvPr id="45" name="Oval 44">
              <a:extLst>
                <a:ext uri="{FF2B5EF4-FFF2-40B4-BE49-F238E27FC236}">
                  <a16:creationId xmlns:a16="http://schemas.microsoft.com/office/drawing/2014/main" id="{B4B356EF-D4AA-9945-B3AE-1077966FE0CB}"/>
                </a:ext>
              </a:extLst>
            </p:cNvPr>
            <p:cNvSpPr/>
            <p:nvPr/>
          </p:nvSpPr>
          <p:spPr>
            <a:xfrm>
              <a:off x="2244742" y="411455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Property</a:t>
              </a:r>
            </a:p>
            <a:p>
              <a:pPr algn="ctr"/>
              <a:r>
                <a:rPr lang="en-US" sz="1200"/>
                <a:t>Type</a:t>
              </a:r>
            </a:p>
          </p:txBody>
        </p:sp>
        <p:sp>
          <p:nvSpPr>
            <p:cNvPr id="46" name="Oval 45">
              <a:extLst>
                <a:ext uri="{FF2B5EF4-FFF2-40B4-BE49-F238E27FC236}">
                  <a16:creationId xmlns:a16="http://schemas.microsoft.com/office/drawing/2014/main" id="{9C2FAE69-1003-D044-8E2E-3F4400BDFBD5}"/>
                </a:ext>
              </a:extLst>
            </p:cNvPr>
            <p:cNvSpPr/>
            <p:nvPr/>
          </p:nvSpPr>
          <p:spPr>
            <a:xfrm>
              <a:off x="3073608" y="323199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ES rating</a:t>
              </a:r>
            </a:p>
          </p:txBody>
        </p:sp>
        <p:sp>
          <p:nvSpPr>
            <p:cNvPr id="47" name="Oval 46">
              <a:extLst>
                <a:ext uri="{FF2B5EF4-FFF2-40B4-BE49-F238E27FC236}">
                  <a16:creationId xmlns:a16="http://schemas.microsoft.com/office/drawing/2014/main" id="{A1B7E0D1-AFB6-A042-9833-3BD30038C755}"/>
                </a:ext>
              </a:extLst>
            </p:cNvPr>
            <p:cNvSpPr/>
            <p:nvPr/>
          </p:nvSpPr>
          <p:spPr>
            <a:xfrm>
              <a:off x="2226630" y="3700349"/>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Elementary School</a:t>
              </a:r>
            </a:p>
          </p:txBody>
        </p:sp>
        <p:sp>
          <p:nvSpPr>
            <p:cNvPr id="48" name="Oval 47">
              <a:extLst>
                <a:ext uri="{FF2B5EF4-FFF2-40B4-BE49-F238E27FC236}">
                  <a16:creationId xmlns:a16="http://schemas.microsoft.com/office/drawing/2014/main" id="{B4D99060-4156-9D41-9EE1-D42E234C99E2}"/>
                </a:ext>
              </a:extLst>
            </p:cNvPr>
            <p:cNvSpPr/>
            <p:nvPr/>
          </p:nvSpPr>
          <p:spPr>
            <a:xfrm>
              <a:off x="6729556" y="587485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HOA/Month</a:t>
              </a:r>
            </a:p>
          </p:txBody>
        </p:sp>
        <p:sp>
          <p:nvSpPr>
            <p:cNvPr id="49" name="Oval 48">
              <a:extLst>
                <a:ext uri="{FF2B5EF4-FFF2-40B4-BE49-F238E27FC236}">
                  <a16:creationId xmlns:a16="http://schemas.microsoft.com/office/drawing/2014/main" id="{59554E45-3952-B34D-87A0-E5D3BDC580E7}"/>
                </a:ext>
              </a:extLst>
            </p:cNvPr>
            <p:cNvSpPr/>
            <p:nvPr/>
          </p:nvSpPr>
          <p:spPr>
            <a:xfrm>
              <a:off x="8215685" y="587485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Parking</a:t>
              </a:r>
            </a:p>
          </p:txBody>
        </p:sp>
        <p:sp>
          <p:nvSpPr>
            <p:cNvPr id="50" name="Oval 49">
              <a:extLst>
                <a:ext uri="{FF2B5EF4-FFF2-40B4-BE49-F238E27FC236}">
                  <a16:creationId xmlns:a16="http://schemas.microsoft.com/office/drawing/2014/main" id="{BDCB4016-748F-2C43-8C74-BBF23B4D3FE5}"/>
                </a:ext>
              </a:extLst>
            </p:cNvPr>
            <p:cNvSpPr/>
            <p:nvPr/>
          </p:nvSpPr>
          <p:spPr>
            <a:xfrm>
              <a:off x="8215686" y="543334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Garage</a:t>
              </a:r>
            </a:p>
          </p:txBody>
        </p:sp>
        <p:sp>
          <p:nvSpPr>
            <p:cNvPr id="51" name="Oval 50">
              <a:extLst>
                <a:ext uri="{FF2B5EF4-FFF2-40B4-BE49-F238E27FC236}">
                  <a16:creationId xmlns:a16="http://schemas.microsoft.com/office/drawing/2014/main" id="{FF8D452B-ED75-704B-B1D3-36B91A7D9CD8}"/>
                </a:ext>
              </a:extLst>
            </p:cNvPr>
            <p:cNvSpPr/>
            <p:nvPr/>
          </p:nvSpPr>
          <p:spPr>
            <a:xfrm>
              <a:off x="6226715" y="2789162"/>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High School</a:t>
              </a:r>
            </a:p>
          </p:txBody>
        </p:sp>
        <p:sp>
          <p:nvSpPr>
            <p:cNvPr id="52" name="Oval 51">
              <a:extLst>
                <a:ext uri="{FF2B5EF4-FFF2-40B4-BE49-F238E27FC236}">
                  <a16:creationId xmlns:a16="http://schemas.microsoft.com/office/drawing/2014/main" id="{295679DA-1FB7-DB45-9F38-85B9E1FA54F8}"/>
                </a:ext>
              </a:extLst>
            </p:cNvPr>
            <p:cNvSpPr/>
            <p:nvPr/>
          </p:nvSpPr>
          <p:spPr>
            <a:xfrm>
              <a:off x="5133291" y="230505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MS rating</a:t>
              </a:r>
            </a:p>
          </p:txBody>
        </p:sp>
        <p:sp>
          <p:nvSpPr>
            <p:cNvPr id="53" name="Oval 52">
              <a:extLst>
                <a:ext uri="{FF2B5EF4-FFF2-40B4-BE49-F238E27FC236}">
                  <a16:creationId xmlns:a16="http://schemas.microsoft.com/office/drawing/2014/main" id="{7C219E56-E599-3945-BCA8-D150FFA6A3BD}"/>
                </a:ext>
              </a:extLst>
            </p:cNvPr>
            <p:cNvSpPr/>
            <p:nvPr/>
          </p:nvSpPr>
          <p:spPr>
            <a:xfrm>
              <a:off x="4065878" y="2789162"/>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Middle School</a:t>
              </a:r>
            </a:p>
          </p:txBody>
        </p:sp>
        <p:sp>
          <p:nvSpPr>
            <p:cNvPr id="54" name="Oval 53">
              <a:extLst>
                <a:ext uri="{FF2B5EF4-FFF2-40B4-BE49-F238E27FC236}">
                  <a16:creationId xmlns:a16="http://schemas.microsoft.com/office/drawing/2014/main" id="{528C4D2B-AC11-EC4D-BE6F-14CF00F13B4F}"/>
                </a:ext>
              </a:extLst>
            </p:cNvPr>
            <p:cNvSpPr/>
            <p:nvPr/>
          </p:nvSpPr>
          <p:spPr>
            <a:xfrm>
              <a:off x="5106897" y="3700349"/>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Last sold price</a:t>
              </a:r>
            </a:p>
          </p:txBody>
        </p:sp>
        <p:sp>
          <p:nvSpPr>
            <p:cNvPr id="55" name="Oval 54">
              <a:extLst>
                <a:ext uri="{FF2B5EF4-FFF2-40B4-BE49-F238E27FC236}">
                  <a16:creationId xmlns:a16="http://schemas.microsoft.com/office/drawing/2014/main" id="{8E1080C7-9424-C340-BB04-49CDE1FC5A61}"/>
                </a:ext>
              </a:extLst>
            </p:cNvPr>
            <p:cNvSpPr/>
            <p:nvPr/>
          </p:nvSpPr>
          <p:spPr>
            <a:xfrm>
              <a:off x="6624101" y="3700461"/>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Redfin Estimate</a:t>
              </a:r>
            </a:p>
          </p:txBody>
        </p:sp>
        <p:sp>
          <p:nvSpPr>
            <p:cNvPr id="56" name="Oval 55">
              <a:extLst>
                <a:ext uri="{FF2B5EF4-FFF2-40B4-BE49-F238E27FC236}">
                  <a16:creationId xmlns:a16="http://schemas.microsoft.com/office/drawing/2014/main" id="{7C297ECC-E7E3-7E4E-AF29-9F4C86F1B4FB}"/>
                </a:ext>
              </a:extLst>
            </p:cNvPr>
            <p:cNvSpPr/>
            <p:nvPr/>
          </p:nvSpPr>
          <p:spPr>
            <a:xfrm>
              <a:off x="8215687" y="370265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State</a:t>
              </a:r>
            </a:p>
          </p:txBody>
        </p:sp>
        <p:sp>
          <p:nvSpPr>
            <p:cNvPr id="57" name="Oval 56">
              <a:extLst>
                <a:ext uri="{FF2B5EF4-FFF2-40B4-BE49-F238E27FC236}">
                  <a16:creationId xmlns:a16="http://schemas.microsoft.com/office/drawing/2014/main" id="{B85E356C-2D3A-F547-BBD3-DA43A7B5E3A9}"/>
                </a:ext>
              </a:extLst>
            </p:cNvPr>
            <p:cNvSpPr/>
            <p:nvPr/>
          </p:nvSpPr>
          <p:spPr>
            <a:xfrm>
              <a:off x="7020234" y="323199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HS rating</a:t>
              </a:r>
            </a:p>
          </p:txBody>
        </p:sp>
        <p:sp>
          <p:nvSpPr>
            <p:cNvPr id="58" name="Oval 57">
              <a:extLst>
                <a:ext uri="{FF2B5EF4-FFF2-40B4-BE49-F238E27FC236}">
                  <a16:creationId xmlns:a16="http://schemas.microsoft.com/office/drawing/2014/main" id="{ED22FDA5-F1F3-6E47-99A1-33DEE01103E4}"/>
                </a:ext>
              </a:extLst>
            </p:cNvPr>
            <p:cNvSpPr/>
            <p:nvPr/>
          </p:nvSpPr>
          <p:spPr>
            <a:xfrm>
              <a:off x="4411148" y="5065944"/>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Walkable score</a:t>
              </a:r>
            </a:p>
          </p:txBody>
        </p:sp>
        <p:sp>
          <p:nvSpPr>
            <p:cNvPr id="59" name="Oval 58">
              <a:extLst>
                <a:ext uri="{FF2B5EF4-FFF2-40B4-BE49-F238E27FC236}">
                  <a16:creationId xmlns:a16="http://schemas.microsoft.com/office/drawing/2014/main" id="{C4BD7EAA-02FF-3249-8F8F-0A1CF7D6CD2F}"/>
                </a:ext>
              </a:extLst>
            </p:cNvPr>
            <p:cNvSpPr/>
            <p:nvPr/>
          </p:nvSpPr>
          <p:spPr>
            <a:xfrm>
              <a:off x="4392799" y="4635550"/>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Heating</a:t>
              </a:r>
            </a:p>
          </p:txBody>
        </p:sp>
        <p:sp>
          <p:nvSpPr>
            <p:cNvPr id="60" name="Oval 59">
              <a:extLst>
                <a:ext uri="{FF2B5EF4-FFF2-40B4-BE49-F238E27FC236}">
                  <a16:creationId xmlns:a16="http://schemas.microsoft.com/office/drawing/2014/main" id="{08C20688-AC78-4B44-9D9B-2770D826D75E}"/>
                </a:ext>
              </a:extLst>
            </p:cNvPr>
            <p:cNvSpPr/>
            <p:nvPr/>
          </p:nvSpPr>
          <p:spPr>
            <a:xfrm>
              <a:off x="6088427" y="4637142"/>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Cooling</a:t>
              </a:r>
            </a:p>
          </p:txBody>
        </p:sp>
        <p:sp>
          <p:nvSpPr>
            <p:cNvPr id="61" name="Oval 60">
              <a:extLst>
                <a:ext uri="{FF2B5EF4-FFF2-40B4-BE49-F238E27FC236}">
                  <a16:creationId xmlns:a16="http://schemas.microsoft.com/office/drawing/2014/main" id="{B709BB18-D64D-9746-B1C4-F67284A6E846}"/>
                </a:ext>
              </a:extLst>
            </p:cNvPr>
            <p:cNvSpPr/>
            <p:nvPr/>
          </p:nvSpPr>
          <p:spPr>
            <a:xfrm>
              <a:off x="6088427" y="5054857"/>
              <a:ext cx="1480983" cy="389603"/>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err="1"/>
                <a:t>Transitscore</a:t>
              </a:r>
              <a:endParaRPr lang="en-US" sz="1200"/>
            </a:p>
          </p:txBody>
        </p:sp>
      </p:grpSp>
      <p:sp>
        <p:nvSpPr>
          <p:cNvPr id="2" name="Title 1">
            <a:extLst>
              <a:ext uri="{FF2B5EF4-FFF2-40B4-BE49-F238E27FC236}">
                <a16:creationId xmlns:a16="http://schemas.microsoft.com/office/drawing/2014/main" id="{213319E6-C7BE-4A53-9F40-4270932B7EBC}"/>
              </a:ext>
            </a:extLst>
          </p:cNvPr>
          <p:cNvSpPr>
            <a:spLocks noGrp="1"/>
          </p:cNvSpPr>
          <p:nvPr>
            <p:ph type="title"/>
          </p:nvPr>
        </p:nvSpPr>
        <p:spPr>
          <a:xfrm>
            <a:off x="838200" y="581590"/>
            <a:ext cx="10515600" cy="1325563"/>
          </a:xfrm>
        </p:spPr>
        <p:txBody>
          <a:bodyPr/>
          <a:lstStyle/>
          <a:p>
            <a:r>
              <a:rPr lang="en-US">
                <a:solidFill>
                  <a:schemeClr val="bg1"/>
                </a:solidFill>
              </a:rPr>
              <a:t>Features</a:t>
            </a:r>
          </a:p>
        </p:txBody>
      </p:sp>
    </p:spTree>
    <p:extLst>
      <p:ext uri="{BB962C8B-B14F-4D97-AF65-F5344CB8AC3E}">
        <p14:creationId xmlns:p14="http://schemas.microsoft.com/office/powerpoint/2010/main" val="2725667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1684</Words>
  <Application>Microsoft Macintosh PowerPoint</Application>
  <PresentationFormat>Widescreen</PresentationFormat>
  <Paragraphs>437</Paragraphs>
  <Slides>44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Consolas</vt:lpstr>
      <vt:lpstr>Office Theme</vt:lpstr>
      <vt:lpstr>   BAN 612- Data Analytics</vt:lpstr>
      <vt:lpstr>Real Estate Analysis</vt:lpstr>
      <vt:lpstr>What we did?</vt:lpstr>
      <vt:lpstr>Collecting Data</vt:lpstr>
      <vt:lpstr>Scraping Data</vt:lpstr>
      <vt:lpstr>Scraping Data</vt:lpstr>
      <vt:lpstr>Scraping Data</vt:lpstr>
      <vt:lpstr>Scraping Data</vt:lpstr>
      <vt:lpstr>Features</vt:lpstr>
      <vt:lpstr>Snapshot of DataFrame</vt:lpstr>
      <vt:lpstr>Data Cleaning</vt:lpstr>
      <vt:lpstr>PowerPoint Presentation</vt:lpstr>
      <vt:lpstr>PowerPoint Presentation</vt:lpstr>
      <vt:lpstr>Statistical measures of House Price </vt:lpstr>
      <vt:lpstr>Statistical measures of House Price </vt:lpstr>
      <vt:lpstr>Comparison of mean and Median House prices</vt:lpstr>
      <vt:lpstr>Fluctuation of actual house prices and RedfinEstimate</vt:lpstr>
      <vt:lpstr>Fluctuation of actual house prices and RedfinEstimate</vt:lpstr>
      <vt:lpstr>Price per Sq. Ft. by Zip Code – East Bay</vt:lpstr>
      <vt:lpstr>Price per Sq. Ft. by Zip Code – South Bay</vt:lpstr>
      <vt:lpstr>Age of Ownership by No. of Beds</vt:lpstr>
      <vt:lpstr>Age of Ownership by Property Type</vt:lpstr>
      <vt:lpstr>Renting Vs Buying</vt:lpstr>
      <vt:lpstr>Renting Vs Buying (Fremont)</vt:lpstr>
      <vt:lpstr>Renting Vs Buying (Cupertino)</vt:lpstr>
      <vt:lpstr>Case Study 1:</vt:lpstr>
      <vt:lpstr>PowerPoint Presentation</vt:lpstr>
      <vt:lpstr>Walk Score Distribution </vt:lpstr>
      <vt:lpstr>Price Versus Walk Score </vt:lpstr>
      <vt:lpstr>PowerPoint Presentation</vt:lpstr>
      <vt:lpstr>Price Versus Parking/Garage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 Linear Regression Model</vt:lpstr>
      <vt:lpstr>Machine Learning Model For Predicting Prices</vt:lpstr>
      <vt:lpstr>Comparison with Machine Learning Model’s Prices</vt:lpstr>
      <vt:lpstr>Comparison of price vs HOA in Condos , Single Family and Town Homes</vt:lpstr>
      <vt:lpstr>Challenges: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BAN 612- Data Analytics</dc:title>
  <dc:creator>Abhisha Burande</dc:creator>
  <cp:lastModifiedBy>Arun Chockalingam</cp:lastModifiedBy>
  <cp:revision>29</cp:revision>
  <dcterms:created xsi:type="dcterms:W3CDTF">2020-03-13T06:49:58Z</dcterms:created>
  <dcterms:modified xsi:type="dcterms:W3CDTF">2020-03-16T01:49:12Z</dcterms:modified>
</cp:coreProperties>
</file>